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7"/>
  </p:notesMasterIdLst>
  <p:handoutMasterIdLst>
    <p:handoutMasterId r:id="rId28"/>
  </p:handoutMasterIdLst>
  <p:sldIdLst>
    <p:sldId id="3072" r:id="rId2"/>
    <p:sldId id="3180" r:id="rId3"/>
    <p:sldId id="3379" r:id="rId4"/>
    <p:sldId id="3440" r:id="rId5"/>
    <p:sldId id="3441" r:id="rId6"/>
    <p:sldId id="3442" r:id="rId7"/>
    <p:sldId id="3443" r:id="rId8"/>
    <p:sldId id="3381" r:id="rId9"/>
    <p:sldId id="3378" r:id="rId10"/>
    <p:sldId id="3209" r:id="rId11"/>
    <p:sldId id="3444" r:id="rId12"/>
    <p:sldId id="3433" r:id="rId13"/>
    <p:sldId id="3434" r:id="rId14"/>
    <p:sldId id="3445" r:id="rId15"/>
    <p:sldId id="3446" r:id="rId16"/>
    <p:sldId id="3447" r:id="rId17"/>
    <p:sldId id="3448" r:id="rId18"/>
    <p:sldId id="3449" r:id="rId19"/>
    <p:sldId id="3450" r:id="rId20"/>
    <p:sldId id="3451" r:id="rId21"/>
    <p:sldId id="3452" r:id="rId22"/>
    <p:sldId id="3453" r:id="rId23"/>
    <p:sldId id="3454" r:id="rId24"/>
    <p:sldId id="3455" r:id="rId25"/>
    <p:sldId id="3304" r:id="rId2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60">
          <p15:clr>
            <a:srgbClr val="A4A3A4"/>
          </p15:clr>
        </p15:guide>
        <p15:guide id="2" orient="horz" pos="4228">
          <p15:clr>
            <a:srgbClr val="A4A3A4"/>
          </p15:clr>
        </p15:guide>
        <p15:guide id="3" pos="4125">
          <p15:clr>
            <a:srgbClr val="A4A3A4"/>
          </p15:clr>
        </p15:guide>
        <p15:guide id="4" pos="542">
          <p15:clr>
            <a:srgbClr val="A4A3A4"/>
          </p15:clr>
        </p15:guide>
        <p15:guide id="5" pos="7588">
          <p15:clr>
            <a:srgbClr val="A4A3A4"/>
          </p15:clr>
        </p15:guide>
        <p15:guide id="6" pos="338">
          <p15:clr>
            <a:srgbClr val="A4A3A4"/>
          </p15:clr>
        </p15:guide>
        <p15:guide id="7" pos="12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72BA"/>
    <a:srgbClr val="00B050"/>
    <a:srgbClr val="28C7D4"/>
    <a:srgbClr val="F84E4B"/>
    <a:srgbClr val="8C8170"/>
    <a:srgbClr val="838079"/>
    <a:srgbClr val="7E7E7E"/>
    <a:srgbClr val="26C8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73" autoAdjust="0"/>
    <p:restoredTop sz="92986" autoAdjust="0"/>
  </p:normalViewPr>
  <p:slideViewPr>
    <p:cSldViewPr>
      <p:cViewPr varScale="1">
        <p:scale>
          <a:sx n="94" d="100"/>
          <a:sy n="94" d="100"/>
        </p:scale>
        <p:origin x="192" y="72"/>
      </p:cViewPr>
      <p:guideLst>
        <p:guide orient="horz" pos="360"/>
        <p:guide orient="horz" pos="4228"/>
        <p:guide pos="4125"/>
        <p:guide pos="542"/>
        <p:guide pos="7588"/>
        <p:guide pos="338"/>
        <p:guide pos="1296"/>
      </p:guideLst>
    </p:cSldViewPr>
  </p:slideViewPr>
  <p:outlineViewPr>
    <p:cViewPr>
      <p:scale>
        <a:sx n="100" d="100"/>
        <a:sy n="100" d="100"/>
      </p:scale>
      <p:origin x="0" y="30870"/>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2018/9/10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2018/9/10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71168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90689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3813187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
        <p:nvSpPr>
          <p:cNvPr id="2" name="矩形 1"/>
          <p:cNvSpPr/>
          <p:nvPr userDrawn="1"/>
        </p:nvSpPr>
        <p:spPr>
          <a:xfrm>
            <a:off x="0" y="-5556"/>
            <a:ext cx="12858750" cy="7243762"/>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userDrawn="1"/>
        </p:nvSpPr>
        <p:spPr>
          <a:xfrm>
            <a:off x="308695" y="303957"/>
            <a:ext cx="12241360" cy="6624736"/>
          </a:xfrm>
          <a:prstGeom prst="roundRect">
            <a:avLst/>
          </a:prstGeom>
          <a:solidFill>
            <a:schemeClr val="tx1">
              <a:lumMod val="95000"/>
              <a:lumOff val="5000"/>
              <a:alpha val="50196"/>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a:fillRect/>
          </a:stretch>
        </p:blipFill>
        <p:spPr>
          <a:xfrm>
            <a:off x="0" y="-1"/>
            <a:ext cx="12858750" cy="7272832"/>
          </a:xfrm>
          <a:prstGeom prst="rect">
            <a:avLst/>
          </a:prstGeom>
        </p:spPr>
      </p:pic>
      <p:sp>
        <p:nvSpPr>
          <p:cNvPr id="4" name="矩形 3"/>
          <p:cNvSpPr/>
          <p:nvPr userDrawn="1"/>
        </p:nvSpPr>
        <p:spPr>
          <a:xfrm>
            <a:off x="0" y="-1"/>
            <a:ext cx="12858750" cy="7252742"/>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cxnSp>
        <p:nvCxnSpPr>
          <p:cNvPr id="5" name="直接连接符 4"/>
          <p:cNvCxnSpPr/>
          <p:nvPr userDrawn="1"/>
        </p:nvCxnSpPr>
        <p:spPr>
          <a:xfrm>
            <a:off x="2692301" y="1064807"/>
            <a:ext cx="1727895"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420195" y="1064807"/>
            <a:ext cx="1727895"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6148090" y="1064807"/>
            <a:ext cx="1727895"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55893" y="1064807"/>
            <a:ext cx="1727895"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4013753" y="400380"/>
            <a:ext cx="4362790" cy="382202"/>
          </a:xfrm>
          <a:prstGeom prst="rect">
            <a:avLst/>
          </a:prstGeom>
        </p:spPr>
        <p:txBody>
          <a:bodyPr/>
          <a:lstStyle>
            <a:lvl1pPr marL="0" indent="0">
              <a:buNone/>
              <a:defRPr sz="2530" b="1" baseline="0"/>
            </a:lvl1pPr>
          </a:lstStyle>
          <a:p>
            <a:pPr lvl="0"/>
            <a:r>
              <a:rPr lang="zh-CN" altLang="en-US" dirty="0"/>
              <a:t>点击此处添加标题 </a:t>
            </a:r>
            <a:r>
              <a:rPr lang="en-US" altLang="zh-CN" dirty="0"/>
              <a:t>TITLE HERE </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8583" y="2116220"/>
            <a:ext cx="7705167" cy="5116430"/>
          </a:xfrm>
          <a:prstGeom prst="rect">
            <a:avLst/>
          </a:prstGeom>
        </p:spPr>
      </p:pic>
      <p:cxnSp>
        <p:nvCxnSpPr>
          <p:cNvPr id="10" name="直接连接符 9"/>
          <p:cNvCxnSpPr/>
          <p:nvPr userDrawn="1"/>
        </p:nvCxnSpPr>
        <p:spPr>
          <a:xfrm>
            <a:off x="2692301" y="1064807"/>
            <a:ext cx="1727895"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420195" y="1064807"/>
            <a:ext cx="1727895"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6148090" y="1064807"/>
            <a:ext cx="1727895"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855893" y="1064807"/>
            <a:ext cx="1727895"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1004590" y="1104988"/>
            <a:ext cx="5123408" cy="7132197"/>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cxnSp>
        <p:nvCxnSpPr>
          <p:cNvPr id="15" name="直接连接符 14"/>
          <p:cNvCxnSpPr/>
          <p:nvPr userDrawn="1"/>
        </p:nvCxnSpPr>
        <p:spPr>
          <a:xfrm>
            <a:off x="5464969" y="2109522"/>
            <a:ext cx="1460004" cy="5196794"/>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4013753" y="400380"/>
            <a:ext cx="4362790" cy="382202"/>
          </a:xfrm>
          <a:prstGeom prst="rect">
            <a:avLst/>
          </a:prstGeom>
        </p:spPr>
        <p:txBody>
          <a:bodyPr/>
          <a:lstStyle>
            <a:lvl1pPr marL="0" indent="0">
              <a:buNone/>
              <a:defRPr sz="2530" b="1" baseline="0"/>
            </a:lvl1pPr>
          </a:lstStyle>
          <a:p>
            <a:pPr lvl="0"/>
            <a:r>
              <a:rPr lang="zh-CN" altLang="en-US" dirty="0"/>
              <a:t>点击此处添加标题 </a:t>
            </a:r>
            <a:r>
              <a:rPr lang="en-US" altLang="zh-CN" dirty="0"/>
              <a:t>TITLE HERE </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2018/9/10</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5.jp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6.jp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7.jp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7.gi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6.png"/><Relationship Id="rId5" Type="http://schemas.openxmlformats.org/officeDocument/2006/relationships/tags" Target="../tags/tag5.xml"/><Relationship Id="rId10"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hyperlink" Target="https://bg.qianzhan.com/report/detail/459/170313-223982fb.html"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9.jp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slideLayout" Target="../slideLayouts/slideLayout1.xml"/><Relationship Id="rId4" Type="http://schemas.openxmlformats.org/officeDocument/2006/relationships/tags" Target="../tags/tag16.xml"/></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0.jp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6.png"/><Relationship Id="rId5" Type="http://schemas.openxmlformats.org/officeDocument/2006/relationships/slideLayout" Target="../slideLayouts/slideLayout1.xml"/><Relationship Id="rId4" Type="http://schemas.openxmlformats.org/officeDocument/2006/relationships/tags" Target="../tags/tag20.xml"/></Relationships>
</file>

<file path=ppt/slides/_rels/slide7.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1.jp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矩形 331"/>
          <p:cNvSpPr/>
          <p:nvPr/>
        </p:nvSpPr>
        <p:spPr>
          <a:xfrm>
            <a:off x="0" y="0"/>
            <a:ext cx="12858750" cy="7243762"/>
          </a:xfrm>
          <a:prstGeom prst="rect">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473873" y="1492089"/>
            <a:ext cx="10384877" cy="4248472"/>
          </a:xfrm>
          <a:custGeom>
            <a:avLst/>
            <a:gdLst>
              <a:gd name="connsiteX0" fmla="*/ 1112084 w 10384877"/>
              <a:gd name="connsiteY0" fmla="*/ 0 h 4248472"/>
              <a:gd name="connsiteX1" fmla="*/ 10384877 w 10384877"/>
              <a:gd name="connsiteY1" fmla="*/ 0 h 4248472"/>
              <a:gd name="connsiteX2" fmla="*/ 10384877 w 10384877"/>
              <a:gd name="connsiteY2" fmla="*/ 4248472 h 4248472"/>
              <a:gd name="connsiteX3" fmla="*/ 1112084 w 10384877"/>
              <a:gd name="connsiteY3" fmla="*/ 4248472 h 4248472"/>
              <a:gd name="connsiteX4" fmla="*/ 1112084 w 10384877"/>
              <a:gd name="connsiteY4" fmla="*/ 4243379 h 4248472"/>
              <a:gd name="connsiteX5" fmla="*/ 1059571 w 10384877"/>
              <a:gd name="connsiteY5" fmla="*/ 4243379 h 4248472"/>
              <a:gd name="connsiteX6" fmla="*/ 0 w 10384877"/>
              <a:gd name="connsiteY6" fmla="*/ 2124238 h 4248472"/>
              <a:gd name="connsiteX7" fmla="*/ 1059571 w 10384877"/>
              <a:gd name="connsiteY7" fmla="*/ 5097 h 4248472"/>
              <a:gd name="connsiteX8" fmla="*/ 1112084 w 10384877"/>
              <a:gd name="connsiteY8" fmla="*/ 5097 h 424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4877" h="4248472">
                <a:moveTo>
                  <a:pt x="1112084" y="0"/>
                </a:moveTo>
                <a:lnTo>
                  <a:pt x="10384877" y="0"/>
                </a:lnTo>
                <a:lnTo>
                  <a:pt x="10384877" y="4248472"/>
                </a:lnTo>
                <a:lnTo>
                  <a:pt x="1112084" y="4248472"/>
                </a:lnTo>
                <a:lnTo>
                  <a:pt x="1112084" y="4243379"/>
                </a:lnTo>
                <a:lnTo>
                  <a:pt x="1059571" y="4243379"/>
                </a:lnTo>
                <a:lnTo>
                  <a:pt x="0" y="2124238"/>
                </a:lnTo>
                <a:lnTo>
                  <a:pt x="1059571" y="5097"/>
                </a:lnTo>
                <a:lnTo>
                  <a:pt x="1112084" y="5097"/>
                </a:lnTo>
                <a:close/>
              </a:path>
            </a:pathLst>
          </a:custGeom>
          <a:solidFill>
            <a:schemeClr val="accent2">
              <a:alpha val="69804"/>
            </a:schemeClr>
          </a:solidFill>
          <a:ln>
            <a:noFill/>
          </a:ln>
          <a:effectLst>
            <a:outerShdw blurRad="381000" dist="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 y="2402789"/>
            <a:ext cx="4873374" cy="2427072"/>
          </a:xfrm>
          <a:custGeom>
            <a:avLst/>
            <a:gdLst>
              <a:gd name="connsiteX0" fmla="*/ 0 w 4873374"/>
              <a:gd name="connsiteY0" fmla="*/ 0 h 2427072"/>
              <a:gd name="connsiteX1" fmla="*/ 3908311 w 4873374"/>
              <a:gd name="connsiteY1" fmla="*/ 0 h 2427072"/>
              <a:gd name="connsiteX2" fmla="*/ 3908311 w 4873374"/>
              <a:gd name="connsiteY2" fmla="*/ 2911 h 2427072"/>
              <a:gd name="connsiteX3" fmla="*/ 4268061 w 4873374"/>
              <a:gd name="connsiteY3" fmla="*/ 2911 h 2427072"/>
              <a:gd name="connsiteX4" fmla="*/ 4873374 w 4873374"/>
              <a:gd name="connsiteY4" fmla="*/ 1213536 h 2427072"/>
              <a:gd name="connsiteX5" fmla="*/ 4268061 w 4873374"/>
              <a:gd name="connsiteY5" fmla="*/ 2424161 h 2427072"/>
              <a:gd name="connsiteX6" fmla="*/ 3908311 w 4873374"/>
              <a:gd name="connsiteY6" fmla="*/ 2424161 h 2427072"/>
              <a:gd name="connsiteX7" fmla="*/ 3908311 w 4873374"/>
              <a:gd name="connsiteY7" fmla="*/ 2427072 h 2427072"/>
              <a:gd name="connsiteX8" fmla="*/ 0 w 4873374"/>
              <a:gd name="connsiteY8" fmla="*/ 2427072 h 242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3374" h="2427072">
                <a:moveTo>
                  <a:pt x="0" y="0"/>
                </a:moveTo>
                <a:lnTo>
                  <a:pt x="3908311" y="0"/>
                </a:lnTo>
                <a:lnTo>
                  <a:pt x="3908311" y="2911"/>
                </a:lnTo>
                <a:lnTo>
                  <a:pt x="4268061" y="2911"/>
                </a:lnTo>
                <a:lnTo>
                  <a:pt x="4873374" y="1213536"/>
                </a:lnTo>
                <a:lnTo>
                  <a:pt x="4268061" y="2424161"/>
                </a:lnTo>
                <a:lnTo>
                  <a:pt x="3908311" y="2424161"/>
                </a:lnTo>
                <a:lnTo>
                  <a:pt x="3908311" y="2427072"/>
                </a:lnTo>
                <a:lnTo>
                  <a:pt x="0" y="2427072"/>
                </a:lnTo>
                <a:close/>
              </a:path>
            </a:pathLst>
          </a:custGeom>
          <a:solidFill>
            <a:schemeClr val="accent1">
              <a:alpha val="69804"/>
            </a:schemeClr>
          </a:solidFill>
          <a:ln>
            <a:noFill/>
          </a:ln>
          <a:effectLst>
            <a:outerShdw blurRad="254000" dist="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p:nvPr/>
        </p:nvSpPr>
        <p:spPr>
          <a:xfrm>
            <a:off x="2296162" y="2622437"/>
            <a:ext cx="2305818" cy="1987776"/>
          </a:xfrm>
          <a:prstGeom prst="hexagon">
            <a:avLst/>
          </a:prstGeom>
          <a:solidFill>
            <a:schemeClr val="bg1"/>
          </a:solidFill>
          <a:ln>
            <a:noFill/>
          </a:ln>
          <a:effectLst>
            <a:outerShdw blurRad="3175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56"/>
          <p:cNvSpPr txBox="1"/>
          <p:nvPr/>
        </p:nvSpPr>
        <p:spPr>
          <a:xfrm>
            <a:off x="5349255" y="2790324"/>
            <a:ext cx="6143606" cy="1171154"/>
          </a:xfrm>
          <a:prstGeom prst="rect">
            <a:avLst/>
          </a:prstGeom>
          <a:noFill/>
          <a:effectLst/>
        </p:spPr>
        <p:txBody>
          <a:bodyPr wrap="square" rtlCol="0">
            <a:spAutoFit/>
          </a:bodyPr>
          <a:lstStyle/>
          <a:p>
            <a:pPr>
              <a:lnSpc>
                <a:spcPct val="130000"/>
              </a:lnSpc>
            </a:pPr>
            <a:r>
              <a:rPr lang="en-US" altLang="zh-CN" sz="6000" dirty="0">
                <a:solidFill>
                  <a:schemeClr val="bg1"/>
                </a:solidFill>
                <a:latin typeface="Impact" panose="020B0806030902050204" pitchFamily="34" charset="0"/>
                <a:ea typeface="微软雅黑" panose="020B0503020204020204" pitchFamily="34" charset="-122"/>
                <a:sym typeface="Arial" panose="020B0604020202020204" pitchFamily="34" charset="0"/>
              </a:rPr>
              <a:t>A I </a:t>
            </a:r>
            <a:r>
              <a:rPr lang="zh-CN" altLang="en-US" sz="6000" dirty="0">
                <a:solidFill>
                  <a:schemeClr val="bg1"/>
                </a:solidFill>
                <a:latin typeface="Impact" panose="020B0806030902050204" pitchFamily="34" charset="0"/>
                <a:ea typeface="微软雅黑" panose="020B0503020204020204" pitchFamily="34" charset="-122"/>
                <a:sym typeface="Arial" panose="020B0604020202020204" pitchFamily="34" charset="0"/>
              </a:rPr>
              <a:t>云视频</a:t>
            </a:r>
          </a:p>
        </p:txBody>
      </p:sp>
      <p:sp>
        <p:nvSpPr>
          <p:cNvPr id="3" name="文本框 2"/>
          <p:cNvSpPr txBox="1"/>
          <p:nvPr/>
        </p:nvSpPr>
        <p:spPr>
          <a:xfrm>
            <a:off x="5462905" y="4189730"/>
            <a:ext cx="7000875" cy="460375"/>
          </a:xfrm>
          <a:prstGeom prst="rect">
            <a:avLst/>
          </a:prstGeom>
          <a:noFill/>
        </p:spPr>
        <p:txBody>
          <a:bodyPr wrap="square" rtlCol="0">
            <a:spAutoFit/>
          </a:bodyPr>
          <a:lstStyle/>
          <a:p>
            <a:r>
              <a:rPr lang="en-US" altLang="zh-CN" sz="2400" dirty="0">
                <a:solidFill>
                  <a:srgbClr val="FFFFFF"/>
                </a:solidFill>
              </a:rPr>
              <a:t>	</a:t>
            </a:r>
            <a:r>
              <a:rPr lang="en-US" altLang="zh-CN" sz="2400" b="1" dirty="0">
                <a:solidFill>
                  <a:srgbClr val="FFFFFF"/>
                </a:solidFill>
              </a:rPr>
              <a:t>——</a:t>
            </a:r>
            <a:r>
              <a:rPr lang="zh-CN" altLang="en-US" sz="2400" b="1" dirty="0">
                <a:solidFill>
                  <a:srgbClr val="FFFFFF"/>
                </a:solidFill>
              </a:rPr>
              <a:t>杨飞龙</a:t>
            </a:r>
          </a:p>
        </p:txBody>
      </p:sp>
      <p:pic>
        <p:nvPicPr>
          <p:cNvPr id="4" name="图片 3">
            <a:extLst>
              <a:ext uri="{FF2B5EF4-FFF2-40B4-BE49-F238E27FC236}">
                <a16:creationId xmlns:a16="http://schemas.microsoft.com/office/drawing/2014/main" id="{232E65E6-C3B8-47CD-9596-2049202C74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5490" y="3011604"/>
            <a:ext cx="1599333" cy="11781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624"/>
          <p:cNvSpPr/>
          <p:nvPr/>
        </p:nvSpPr>
        <p:spPr>
          <a:xfrm>
            <a:off x="2324919" y="3355247"/>
            <a:ext cx="3788672" cy="2335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4"/>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Shape 1626"/>
          <p:cNvSpPr/>
          <p:nvPr/>
        </p:nvSpPr>
        <p:spPr>
          <a:xfrm flipV="1">
            <a:off x="3031729" y="3728067"/>
            <a:ext cx="1" cy="1270050"/>
          </a:xfrm>
          <a:prstGeom prst="line">
            <a:avLst/>
          </a:prstGeom>
          <a:ln w="12700">
            <a:solidFill>
              <a:srgbClr val="A6AAA9"/>
            </a:solidFill>
            <a:miter lim="400000"/>
          </a:ln>
        </p:spPr>
        <p:txBody>
          <a:bodyPr lIns="23259" tIns="23259" rIns="23259" bIns="23259"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Shape 1628"/>
          <p:cNvSpPr/>
          <p:nvPr/>
        </p:nvSpPr>
        <p:spPr>
          <a:xfrm flipV="1">
            <a:off x="4217104" y="3068434"/>
            <a:ext cx="0" cy="1241572"/>
          </a:xfrm>
          <a:prstGeom prst="line">
            <a:avLst/>
          </a:prstGeom>
          <a:ln w="12700">
            <a:solidFill>
              <a:srgbClr val="A6AAA9"/>
            </a:solidFill>
            <a:miter lim="400000"/>
          </a:ln>
        </p:spPr>
        <p:txBody>
          <a:bodyPr lIns="23259" tIns="23259" rIns="23259" bIns="23259"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Shape 1629"/>
          <p:cNvSpPr/>
          <p:nvPr/>
        </p:nvSpPr>
        <p:spPr>
          <a:xfrm flipV="1">
            <a:off x="3483753" y="4751880"/>
            <a:ext cx="1" cy="1246239"/>
          </a:xfrm>
          <a:prstGeom prst="line">
            <a:avLst/>
          </a:prstGeom>
          <a:ln w="12700">
            <a:solidFill>
              <a:srgbClr val="A6AAA9"/>
            </a:solidFill>
            <a:miter lim="400000"/>
          </a:ln>
        </p:spPr>
        <p:txBody>
          <a:bodyPr lIns="23259" tIns="23259" rIns="23259" bIns="23259"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Shape 1653"/>
          <p:cNvSpPr/>
          <p:nvPr/>
        </p:nvSpPr>
        <p:spPr>
          <a:xfrm>
            <a:off x="2978822" y="4952742"/>
            <a:ext cx="105807" cy="105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1655"/>
          <p:cNvSpPr/>
          <p:nvPr/>
        </p:nvSpPr>
        <p:spPr>
          <a:xfrm>
            <a:off x="3374820" y="4621000"/>
            <a:ext cx="211597" cy="2115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2752103" y="3151732"/>
            <a:ext cx="577850" cy="577850"/>
            <a:chOff x="5483" y="6165"/>
            <a:chExt cx="910" cy="910"/>
          </a:xfrm>
        </p:grpSpPr>
        <p:sp>
          <p:nvSpPr>
            <p:cNvPr id="9" name="Shape 1630"/>
            <p:cNvSpPr/>
            <p:nvPr/>
          </p:nvSpPr>
          <p:spPr>
            <a:xfrm>
              <a:off x="5483" y="6165"/>
              <a:ext cx="911" cy="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5" tIns="17445" rIns="17445" bIns="17445"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 Placeholder 4"/>
            <p:cNvSpPr txBox="1"/>
            <p:nvPr/>
          </p:nvSpPr>
          <p:spPr>
            <a:xfrm>
              <a:off x="5624" y="6261"/>
              <a:ext cx="598" cy="71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01</a:t>
              </a:r>
            </a:p>
          </p:txBody>
        </p:sp>
      </p:grpSp>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二、项目简介</a:t>
            </a:r>
          </a:p>
        </p:txBody>
      </p:sp>
      <p:cxnSp>
        <p:nvCxnSpPr>
          <p:cNvPr id="17" name="直接连接符 16"/>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3928178" y="2487837"/>
            <a:ext cx="577850" cy="577850"/>
            <a:chOff x="5483" y="6165"/>
            <a:chExt cx="910" cy="910"/>
          </a:xfrm>
        </p:grpSpPr>
        <p:sp>
          <p:nvSpPr>
            <p:cNvPr id="41" name="Shape 1630"/>
            <p:cNvSpPr/>
            <p:nvPr/>
          </p:nvSpPr>
          <p:spPr>
            <a:xfrm>
              <a:off x="5483" y="6165"/>
              <a:ext cx="911" cy="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5" tIns="17445" rIns="17445" bIns="17445"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 Placeholder 4"/>
            <p:cNvSpPr txBox="1"/>
            <p:nvPr/>
          </p:nvSpPr>
          <p:spPr>
            <a:xfrm>
              <a:off x="5624" y="6261"/>
              <a:ext cx="598" cy="71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组合 42"/>
          <p:cNvGrpSpPr/>
          <p:nvPr/>
        </p:nvGrpSpPr>
        <p:grpSpPr>
          <a:xfrm>
            <a:off x="3201219" y="5943310"/>
            <a:ext cx="577850" cy="577850"/>
            <a:chOff x="5483" y="6165"/>
            <a:chExt cx="910" cy="910"/>
          </a:xfrm>
        </p:grpSpPr>
        <p:sp>
          <p:nvSpPr>
            <p:cNvPr id="45" name="Shape 1630"/>
            <p:cNvSpPr/>
            <p:nvPr/>
          </p:nvSpPr>
          <p:spPr>
            <a:xfrm>
              <a:off x="5483" y="6165"/>
              <a:ext cx="911" cy="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5" tIns="17445" rIns="17445" bIns="17445"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Text Placeholder 4"/>
            <p:cNvSpPr txBox="1"/>
            <p:nvPr/>
          </p:nvSpPr>
          <p:spPr>
            <a:xfrm>
              <a:off x="5624" y="6261"/>
              <a:ext cx="598" cy="71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sp>
        <p:nvSpPr>
          <p:cNvPr id="33" name="Shape 1656">
            <a:extLst>
              <a:ext uri="{FF2B5EF4-FFF2-40B4-BE49-F238E27FC236}">
                <a16:creationId xmlns:a16="http://schemas.microsoft.com/office/drawing/2014/main" id="{5471C41C-D3B6-4CBF-ADFB-51B46004CBAA}"/>
              </a:ext>
            </a:extLst>
          </p:cNvPr>
          <p:cNvSpPr/>
          <p:nvPr/>
        </p:nvSpPr>
        <p:spPr>
          <a:xfrm>
            <a:off x="4094196" y="4252593"/>
            <a:ext cx="261666" cy="2616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Shape 1629">
            <a:extLst>
              <a:ext uri="{FF2B5EF4-FFF2-40B4-BE49-F238E27FC236}">
                <a16:creationId xmlns:a16="http://schemas.microsoft.com/office/drawing/2014/main" id="{0012AE49-2386-4C67-B362-465AEE0C73EB}"/>
              </a:ext>
            </a:extLst>
          </p:cNvPr>
          <p:cNvSpPr/>
          <p:nvPr/>
        </p:nvSpPr>
        <p:spPr>
          <a:xfrm flipV="1">
            <a:off x="4894224" y="4228839"/>
            <a:ext cx="1" cy="1246239"/>
          </a:xfrm>
          <a:prstGeom prst="line">
            <a:avLst/>
          </a:prstGeom>
          <a:ln w="12700">
            <a:solidFill>
              <a:srgbClr val="A6AAA9"/>
            </a:solidFill>
            <a:miter lim="400000"/>
          </a:ln>
        </p:spPr>
        <p:txBody>
          <a:bodyPr lIns="23259" tIns="23259" rIns="23259" bIns="23259"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Shape 1655">
            <a:extLst>
              <a:ext uri="{FF2B5EF4-FFF2-40B4-BE49-F238E27FC236}">
                <a16:creationId xmlns:a16="http://schemas.microsoft.com/office/drawing/2014/main" id="{73EC7B09-925E-499C-8EE2-742C87576C76}"/>
              </a:ext>
            </a:extLst>
          </p:cNvPr>
          <p:cNvSpPr/>
          <p:nvPr/>
        </p:nvSpPr>
        <p:spPr>
          <a:xfrm>
            <a:off x="4742894" y="3976365"/>
            <a:ext cx="318329" cy="333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7" name="组合 46">
            <a:extLst>
              <a:ext uri="{FF2B5EF4-FFF2-40B4-BE49-F238E27FC236}">
                <a16:creationId xmlns:a16="http://schemas.microsoft.com/office/drawing/2014/main" id="{48A83B0A-0925-4E37-8BEE-299F262348B4}"/>
              </a:ext>
            </a:extLst>
          </p:cNvPr>
          <p:cNvGrpSpPr/>
          <p:nvPr/>
        </p:nvGrpSpPr>
        <p:grpSpPr>
          <a:xfrm>
            <a:off x="4611690" y="5420269"/>
            <a:ext cx="577850" cy="577850"/>
            <a:chOff x="5483" y="6165"/>
            <a:chExt cx="910" cy="910"/>
          </a:xfrm>
        </p:grpSpPr>
        <p:sp>
          <p:nvSpPr>
            <p:cNvPr id="48" name="Shape 1630">
              <a:extLst>
                <a:ext uri="{FF2B5EF4-FFF2-40B4-BE49-F238E27FC236}">
                  <a16:creationId xmlns:a16="http://schemas.microsoft.com/office/drawing/2014/main" id="{75B34769-307D-4832-B582-BD1FA5E2E644}"/>
                </a:ext>
              </a:extLst>
            </p:cNvPr>
            <p:cNvSpPr/>
            <p:nvPr/>
          </p:nvSpPr>
          <p:spPr>
            <a:xfrm>
              <a:off x="5483" y="6165"/>
              <a:ext cx="911" cy="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5" tIns="17445" rIns="17445" bIns="17445"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 Placeholder 4">
              <a:extLst>
                <a:ext uri="{FF2B5EF4-FFF2-40B4-BE49-F238E27FC236}">
                  <a16:creationId xmlns:a16="http://schemas.microsoft.com/office/drawing/2014/main" id="{29BD41D5-78A7-466E-928B-3C26F5D76FC5}"/>
                </a:ext>
              </a:extLst>
            </p:cNvPr>
            <p:cNvSpPr txBox="1"/>
            <p:nvPr/>
          </p:nvSpPr>
          <p:spPr>
            <a:xfrm>
              <a:off x="5624" y="6261"/>
              <a:ext cx="598" cy="71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sp>
        <p:nvSpPr>
          <p:cNvPr id="50" name="Text Placeholder 3">
            <a:extLst>
              <a:ext uri="{FF2B5EF4-FFF2-40B4-BE49-F238E27FC236}">
                <a16:creationId xmlns:a16="http://schemas.microsoft.com/office/drawing/2014/main" id="{DD293190-0FC2-45D0-8C55-F25CCDF04A26}"/>
              </a:ext>
            </a:extLst>
          </p:cNvPr>
          <p:cNvSpPr txBox="1"/>
          <p:nvPr/>
        </p:nvSpPr>
        <p:spPr>
          <a:xfrm>
            <a:off x="352263" y="2604642"/>
            <a:ext cx="2848956" cy="472565"/>
          </a:xfrm>
          <a:prstGeom prst="rect">
            <a:avLst/>
          </a:prstGeom>
        </p:spPr>
        <p:txBody>
          <a:bodyPr wrap="square" lIns="0" tIns="0" rIns="0" bIns="0" anchor="ctr">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观看视频</a:t>
            </a:r>
          </a:p>
        </p:txBody>
      </p:sp>
      <p:sp>
        <p:nvSpPr>
          <p:cNvPr id="51" name="Text Placeholder 3">
            <a:extLst>
              <a:ext uri="{FF2B5EF4-FFF2-40B4-BE49-F238E27FC236}">
                <a16:creationId xmlns:a16="http://schemas.microsoft.com/office/drawing/2014/main" id="{959C9BDA-BF4F-41B6-92A8-6330CF224851}"/>
              </a:ext>
            </a:extLst>
          </p:cNvPr>
          <p:cNvSpPr txBox="1"/>
          <p:nvPr/>
        </p:nvSpPr>
        <p:spPr>
          <a:xfrm>
            <a:off x="908282" y="5954542"/>
            <a:ext cx="2066925" cy="472565"/>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zh-CN" altLang="en-US"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登陆注册</a:t>
            </a:r>
          </a:p>
        </p:txBody>
      </p:sp>
      <p:sp>
        <p:nvSpPr>
          <p:cNvPr id="52" name="Text Placeholder 3">
            <a:extLst>
              <a:ext uri="{FF2B5EF4-FFF2-40B4-BE49-F238E27FC236}">
                <a16:creationId xmlns:a16="http://schemas.microsoft.com/office/drawing/2014/main" id="{ECE33375-04E1-43C4-9ABD-BBE5118F3A6C}"/>
              </a:ext>
            </a:extLst>
          </p:cNvPr>
          <p:cNvSpPr txBox="1"/>
          <p:nvPr/>
        </p:nvSpPr>
        <p:spPr>
          <a:xfrm>
            <a:off x="4742894" y="2489785"/>
            <a:ext cx="2581910" cy="472565"/>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发起直播</a:t>
            </a:r>
          </a:p>
        </p:txBody>
      </p:sp>
      <p:sp>
        <p:nvSpPr>
          <p:cNvPr id="53" name="Text Placeholder 3">
            <a:extLst>
              <a:ext uri="{FF2B5EF4-FFF2-40B4-BE49-F238E27FC236}">
                <a16:creationId xmlns:a16="http://schemas.microsoft.com/office/drawing/2014/main" id="{A2035F60-8FB6-4D3D-BD10-80D4A0CD33AE}"/>
              </a:ext>
            </a:extLst>
          </p:cNvPr>
          <p:cNvSpPr txBox="1"/>
          <p:nvPr/>
        </p:nvSpPr>
        <p:spPr>
          <a:xfrm>
            <a:off x="5315902" y="5586475"/>
            <a:ext cx="2226945" cy="472565"/>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上传视频</a:t>
            </a:r>
          </a:p>
        </p:txBody>
      </p:sp>
      <p:sp>
        <p:nvSpPr>
          <p:cNvPr id="55" name="文本框 54">
            <a:extLst>
              <a:ext uri="{FF2B5EF4-FFF2-40B4-BE49-F238E27FC236}">
                <a16:creationId xmlns:a16="http://schemas.microsoft.com/office/drawing/2014/main" id="{66A592AA-6219-4C65-ACC4-9BFAA25C1B60}"/>
              </a:ext>
            </a:extLst>
          </p:cNvPr>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sp>
        <p:nvSpPr>
          <p:cNvPr id="3" name="文本框 2">
            <a:extLst>
              <a:ext uri="{FF2B5EF4-FFF2-40B4-BE49-F238E27FC236}">
                <a16:creationId xmlns:a16="http://schemas.microsoft.com/office/drawing/2014/main" id="{CE8DC4CB-7052-4EF2-98A1-593F3292D6A9}"/>
              </a:ext>
            </a:extLst>
          </p:cNvPr>
          <p:cNvSpPr txBox="1"/>
          <p:nvPr/>
        </p:nvSpPr>
        <p:spPr>
          <a:xfrm>
            <a:off x="1957896" y="1711288"/>
            <a:ext cx="2653794" cy="461665"/>
          </a:xfrm>
          <a:prstGeom prst="rect">
            <a:avLst/>
          </a:prstGeom>
          <a:noFill/>
        </p:spPr>
        <p:txBody>
          <a:bodyPr wrap="square" rtlCol="0">
            <a:spAutoFit/>
          </a:bodyPr>
          <a:lstStyle/>
          <a:p>
            <a:r>
              <a:rPr lang="zh-CN" altLang="en-US" sz="2400" dirty="0">
                <a:solidFill>
                  <a:schemeClr val="bg1"/>
                </a:solidFill>
              </a:rPr>
              <a:t>移动端平台开发</a:t>
            </a:r>
          </a:p>
        </p:txBody>
      </p:sp>
      <p:pic>
        <p:nvPicPr>
          <p:cNvPr id="4" name="视频系统移动端演示（剪辑后）">
            <a:hlinkClick r:id="" action="ppaction://media"/>
            <a:extLst>
              <a:ext uri="{FF2B5EF4-FFF2-40B4-BE49-F238E27FC236}">
                <a16:creationId xmlns:a16="http://schemas.microsoft.com/office/drawing/2014/main" id="{75CF8802-F455-4ED8-8B4F-0294B3D1E8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51954" y="1888133"/>
            <a:ext cx="5250029" cy="2952979"/>
          </a:xfrm>
          <a:prstGeom prst="rect">
            <a:avLst/>
          </a:prstGeom>
        </p:spPr>
      </p:pic>
    </p:spTree>
    <p:extLst>
      <p:ext uri="{BB962C8B-B14F-4D97-AF65-F5344CB8AC3E}">
        <p14:creationId xmlns:p14="http://schemas.microsoft.com/office/powerpoint/2010/main" val="1750709667"/>
      </p:ext>
    </p:extLst>
  </p:cSld>
  <p:clrMapOvr>
    <a:masterClrMapping/>
  </p:clrMapOvr>
  <mc:AlternateContent xmlns:mc="http://schemas.openxmlformats.org/markup-compatibility/2006" xmlns:p14="http://schemas.microsoft.com/office/powerpoint/2010/main">
    <mc:Choice Requires="p14">
      <p:transition spd="slow" p14:dur="16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624"/>
          <p:cNvSpPr/>
          <p:nvPr/>
        </p:nvSpPr>
        <p:spPr>
          <a:xfrm>
            <a:off x="2324919" y="3355247"/>
            <a:ext cx="3788672" cy="2335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4"/>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Shape 1626"/>
          <p:cNvSpPr/>
          <p:nvPr/>
        </p:nvSpPr>
        <p:spPr>
          <a:xfrm flipV="1">
            <a:off x="3031729" y="3728067"/>
            <a:ext cx="1" cy="1270050"/>
          </a:xfrm>
          <a:prstGeom prst="line">
            <a:avLst/>
          </a:prstGeom>
          <a:ln w="12700">
            <a:solidFill>
              <a:srgbClr val="A6AAA9"/>
            </a:solidFill>
            <a:miter lim="400000"/>
          </a:ln>
        </p:spPr>
        <p:txBody>
          <a:bodyPr lIns="23259" tIns="23259" rIns="23259" bIns="23259"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Shape 1628"/>
          <p:cNvSpPr/>
          <p:nvPr/>
        </p:nvSpPr>
        <p:spPr>
          <a:xfrm flipV="1">
            <a:off x="4217104" y="3068434"/>
            <a:ext cx="0" cy="1241572"/>
          </a:xfrm>
          <a:prstGeom prst="line">
            <a:avLst/>
          </a:prstGeom>
          <a:ln w="12700">
            <a:solidFill>
              <a:srgbClr val="A6AAA9"/>
            </a:solidFill>
            <a:miter lim="400000"/>
          </a:ln>
        </p:spPr>
        <p:txBody>
          <a:bodyPr lIns="23259" tIns="23259" rIns="23259" bIns="23259"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Shape 1629"/>
          <p:cNvSpPr/>
          <p:nvPr/>
        </p:nvSpPr>
        <p:spPr>
          <a:xfrm flipV="1">
            <a:off x="3483753" y="4751880"/>
            <a:ext cx="1" cy="1246239"/>
          </a:xfrm>
          <a:prstGeom prst="line">
            <a:avLst/>
          </a:prstGeom>
          <a:ln w="12700">
            <a:solidFill>
              <a:srgbClr val="A6AAA9"/>
            </a:solidFill>
            <a:miter lim="400000"/>
          </a:ln>
        </p:spPr>
        <p:txBody>
          <a:bodyPr lIns="23259" tIns="23259" rIns="23259" bIns="23259"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Shape 1653"/>
          <p:cNvSpPr/>
          <p:nvPr/>
        </p:nvSpPr>
        <p:spPr>
          <a:xfrm>
            <a:off x="2978822" y="4952742"/>
            <a:ext cx="105807" cy="105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1655"/>
          <p:cNvSpPr/>
          <p:nvPr/>
        </p:nvSpPr>
        <p:spPr>
          <a:xfrm>
            <a:off x="3374820" y="4621000"/>
            <a:ext cx="211597" cy="2115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2752103" y="3151732"/>
            <a:ext cx="577850" cy="577850"/>
            <a:chOff x="5483" y="6165"/>
            <a:chExt cx="910" cy="910"/>
          </a:xfrm>
        </p:grpSpPr>
        <p:sp>
          <p:nvSpPr>
            <p:cNvPr id="9" name="Shape 1630"/>
            <p:cNvSpPr/>
            <p:nvPr/>
          </p:nvSpPr>
          <p:spPr>
            <a:xfrm>
              <a:off x="5483" y="6165"/>
              <a:ext cx="911" cy="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5" tIns="17445" rIns="17445" bIns="17445"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 Placeholder 4"/>
            <p:cNvSpPr txBox="1"/>
            <p:nvPr/>
          </p:nvSpPr>
          <p:spPr>
            <a:xfrm>
              <a:off x="5624" y="6261"/>
              <a:ext cx="598" cy="71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01</a:t>
              </a:r>
            </a:p>
          </p:txBody>
        </p:sp>
      </p:grpSp>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二、项目简介</a:t>
            </a:r>
          </a:p>
        </p:txBody>
      </p:sp>
      <p:cxnSp>
        <p:nvCxnSpPr>
          <p:cNvPr id="17" name="直接连接符 16"/>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3928178" y="2487837"/>
            <a:ext cx="577850" cy="577850"/>
            <a:chOff x="5483" y="6165"/>
            <a:chExt cx="910" cy="910"/>
          </a:xfrm>
        </p:grpSpPr>
        <p:sp>
          <p:nvSpPr>
            <p:cNvPr id="41" name="Shape 1630"/>
            <p:cNvSpPr/>
            <p:nvPr/>
          </p:nvSpPr>
          <p:spPr>
            <a:xfrm>
              <a:off x="5483" y="6165"/>
              <a:ext cx="911" cy="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5" tIns="17445" rIns="17445" bIns="17445"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 Placeholder 4"/>
            <p:cNvSpPr txBox="1"/>
            <p:nvPr/>
          </p:nvSpPr>
          <p:spPr>
            <a:xfrm>
              <a:off x="5624" y="6261"/>
              <a:ext cx="598" cy="71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组合 42"/>
          <p:cNvGrpSpPr/>
          <p:nvPr/>
        </p:nvGrpSpPr>
        <p:grpSpPr>
          <a:xfrm>
            <a:off x="3201219" y="5943310"/>
            <a:ext cx="577850" cy="577850"/>
            <a:chOff x="5483" y="6165"/>
            <a:chExt cx="910" cy="910"/>
          </a:xfrm>
        </p:grpSpPr>
        <p:sp>
          <p:nvSpPr>
            <p:cNvPr id="45" name="Shape 1630"/>
            <p:cNvSpPr/>
            <p:nvPr/>
          </p:nvSpPr>
          <p:spPr>
            <a:xfrm>
              <a:off x="5483" y="6165"/>
              <a:ext cx="911" cy="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5" tIns="17445" rIns="17445" bIns="17445"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Text Placeholder 4"/>
            <p:cNvSpPr txBox="1"/>
            <p:nvPr/>
          </p:nvSpPr>
          <p:spPr>
            <a:xfrm>
              <a:off x="5624" y="6261"/>
              <a:ext cx="598" cy="71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sp>
        <p:nvSpPr>
          <p:cNvPr id="33" name="Shape 1656">
            <a:extLst>
              <a:ext uri="{FF2B5EF4-FFF2-40B4-BE49-F238E27FC236}">
                <a16:creationId xmlns:a16="http://schemas.microsoft.com/office/drawing/2014/main" id="{5471C41C-D3B6-4CBF-ADFB-51B46004CBAA}"/>
              </a:ext>
            </a:extLst>
          </p:cNvPr>
          <p:cNvSpPr/>
          <p:nvPr/>
        </p:nvSpPr>
        <p:spPr>
          <a:xfrm>
            <a:off x="4094196" y="4252593"/>
            <a:ext cx="261666" cy="2616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Shape 1629">
            <a:extLst>
              <a:ext uri="{FF2B5EF4-FFF2-40B4-BE49-F238E27FC236}">
                <a16:creationId xmlns:a16="http://schemas.microsoft.com/office/drawing/2014/main" id="{0012AE49-2386-4C67-B362-465AEE0C73EB}"/>
              </a:ext>
            </a:extLst>
          </p:cNvPr>
          <p:cNvSpPr/>
          <p:nvPr/>
        </p:nvSpPr>
        <p:spPr>
          <a:xfrm flipV="1">
            <a:off x="4894224" y="4228839"/>
            <a:ext cx="1" cy="1246239"/>
          </a:xfrm>
          <a:prstGeom prst="line">
            <a:avLst/>
          </a:prstGeom>
          <a:ln w="12700">
            <a:solidFill>
              <a:srgbClr val="A6AAA9"/>
            </a:solidFill>
            <a:miter lim="400000"/>
          </a:ln>
        </p:spPr>
        <p:txBody>
          <a:bodyPr lIns="23259" tIns="23259" rIns="23259" bIns="23259"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Shape 1655">
            <a:extLst>
              <a:ext uri="{FF2B5EF4-FFF2-40B4-BE49-F238E27FC236}">
                <a16:creationId xmlns:a16="http://schemas.microsoft.com/office/drawing/2014/main" id="{73EC7B09-925E-499C-8EE2-742C87576C76}"/>
              </a:ext>
            </a:extLst>
          </p:cNvPr>
          <p:cNvSpPr/>
          <p:nvPr/>
        </p:nvSpPr>
        <p:spPr>
          <a:xfrm>
            <a:off x="4742894" y="3976365"/>
            <a:ext cx="318329" cy="333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7" name="组合 46">
            <a:extLst>
              <a:ext uri="{FF2B5EF4-FFF2-40B4-BE49-F238E27FC236}">
                <a16:creationId xmlns:a16="http://schemas.microsoft.com/office/drawing/2014/main" id="{48A83B0A-0925-4E37-8BEE-299F262348B4}"/>
              </a:ext>
            </a:extLst>
          </p:cNvPr>
          <p:cNvGrpSpPr/>
          <p:nvPr/>
        </p:nvGrpSpPr>
        <p:grpSpPr>
          <a:xfrm>
            <a:off x="4611690" y="5420269"/>
            <a:ext cx="577850" cy="577850"/>
            <a:chOff x="5483" y="6165"/>
            <a:chExt cx="910" cy="910"/>
          </a:xfrm>
        </p:grpSpPr>
        <p:sp>
          <p:nvSpPr>
            <p:cNvPr id="48" name="Shape 1630">
              <a:extLst>
                <a:ext uri="{FF2B5EF4-FFF2-40B4-BE49-F238E27FC236}">
                  <a16:creationId xmlns:a16="http://schemas.microsoft.com/office/drawing/2014/main" id="{75B34769-307D-4832-B582-BD1FA5E2E644}"/>
                </a:ext>
              </a:extLst>
            </p:cNvPr>
            <p:cNvSpPr/>
            <p:nvPr/>
          </p:nvSpPr>
          <p:spPr>
            <a:xfrm>
              <a:off x="5483" y="6165"/>
              <a:ext cx="911" cy="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5" tIns="17445" rIns="17445" bIns="17445"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 Placeholder 4">
              <a:extLst>
                <a:ext uri="{FF2B5EF4-FFF2-40B4-BE49-F238E27FC236}">
                  <a16:creationId xmlns:a16="http://schemas.microsoft.com/office/drawing/2014/main" id="{29BD41D5-78A7-466E-928B-3C26F5D76FC5}"/>
                </a:ext>
              </a:extLst>
            </p:cNvPr>
            <p:cNvSpPr txBox="1"/>
            <p:nvPr/>
          </p:nvSpPr>
          <p:spPr>
            <a:xfrm>
              <a:off x="5624" y="6261"/>
              <a:ext cx="598" cy="71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id-ID" sz="20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sp>
        <p:nvSpPr>
          <p:cNvPr id="50" name="Text Placeholder 3">
            <a:extLst>
              <a:ext uri="{FF2B5EF4-FFF2-40B4-BE49-F238E27FC236}">
                <a16:creationId xmlns:a16="http://schemas.microsoft.com/office/drawing/2014/main" id="{DD293190-0FC2-45D0-8C55-F25CCDF04A26}"/>
              </a:ext>
            </a:extLst>
          </p:cNvPr>
          <p:cNvSpPr txBox="1"/>
          <p:nvPr/>
        </p:nvSpPr>
        <p:spPr>
          <a:xfrm>
            <a:off x="352263" y="2604642"/>
            <a:ext cx="2848956" cy="472565"/>
          </a:xfrm>
          <a:prstGeom prst="rect">
            <a:avLst/>
          </a:prstGeom>
        </p:spPr>
        <p:txBody>
          <a:bodyPr wrap="square" lIns="0" tIns="0" rIns="0" bIns="0" anchor="ctr">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登陆</a:t>
            </a:r>
          </a:p>
        </p:txBody>
      </p:sp>
      <p:sp>
        <p:nvSpPr>
          <p:cNvPr id="51" name="Text Placeholder 3">
            <a:extLst>
              <a:ext uri="{FF2B5EF4-FFF2-40B4-BE49-F238E27FC236}">
                <a16:creationId xmlns:a16="http://schemas.microsoft.com/office/drawing/2014/main" id="{959C9BDA-BF4F-41B6-92A8-6330CF224851}"/>
              </a:ext>
            </a:extLst>
          </p:cNvPr>
          <p:cNvSpPr txBox="1"/>
          <p:nvPr/>
        </p:nvSpPr>
        <p:spPr>
          <a:xfrm>
            <a:off x="740752" y="5954542"/>
            <a:ext cx="2234456" cy="472565"/>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zh-CN" altLang="en-US"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选择计算能力</a:t>
            </a:r>
          </a:p>
        </p:txBody>
      </p:sp>
      <p:sp>
        <p:nvSpPr>
          <p:cNvPr id="52" name="Text Placeholder 3">
            <a:extLst>
              <a:ext uri="{FF2B5EF4-FFF2-40B4-BE49-F238E27FC236}">
                <a16:creationId xmlns:a16="http://schemas.microsoft.com/office/drawing/2014/main" id="{ECE33375-04E1-43C4-9ABD-BBE5118F3A6C}"/>
              </a:ext>
            </a:extLst>
          </p:cNvPr>
          <p:cNvSpPr txBox="1"/>
          <p:nvPr/>
        </p:nvSpPr>
        <p:spPr>
          <a:xfrm>
            <a:off x="4742894" y="2489784"/>
            <a:ext cx="2062020" cy="472565"/>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显示计算力</a:t>
            </a:r>
          </a:p>
        </p:txBody>
      </p:sp>
      <p:sp>
        <p:nvSpPr>
          <p:cNvPr id="53" name="Text Placeholder 3">
            <a:extLst>
              <a:ext uri="{FF2B5EF4-FFF2-40B4-BE49-F238E27FC236}">
                <a16:creationId xmlns:a16="http://schemas.microsoft.com/office/drawing/2014/main" id="{A2035F60-8FB6-4D3D-BD10-80D4A0CD33AE}"/>
              </a:ext>
            </a:extLst>
          </p:cNvPr>
          <p:cNvSpPr txBox="1"/>
          <p:nvPr/>
        </p:nvSpPr>
        <p:spPr>
          <a:xfrm>
            <a:off x="5315902" y="5327942"/>
            <a:ext cx="3003452" cy="989630"/>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根据</a:t>
            </a:r>
            <a:r>
              <a:rPr lang="en-US" altLang="zh-CN"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best share </a:t>
            </a:r>
            <a:r>
              <a:rPr lang="zh-CN" altLang="en-US"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值确定工作量</a:t>
            </a:r>
          </a:p>
        </p:txBody>
      </p:sp>
      <p:sp>
        <p:nvSpPr>
          <p:cNvPr id="55" name="文本框 54">
            <a:extLst>
              <a:ext uri="{FF2B5EF4-FFF2-40B4-BE49-F238E27FC236}">
                <a16:creationId xmlns:a16="http://schemas.microsoft.com/office/drawing/2014/main" id="{66A592AA-6219-4C65-ACC4-9BFAA25C1B60}"/>
              </a:ext>
            </a:extLst>
          </p:cNvPr>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sp>
        <p:nvSpPr>
          <p:cNvPr id="3" name="文本框 2">
            <a:extLst>
              <a:ext uri="{FF2B5EF4-FFF2-40B4-BE49-F238E27FC236}">
                <a16:creationId xmlns:a16="http://schemas.microsoft.com/office/drawing/2014/main" id="{CE8DC4CB-7052-4EF2-98A1-593F3292D6A9}"/>
              </a:ext>
            </a:extLst>
          </p:cNvPr>
          <p:cNvSpPr txBox="1"/>
          <p:nvPr/>
        </p:nvSpPr>
        <p:spPr>
          <a:xfrm>
            <a:off x="1957896" y="1711288"/>
            <a:ext cx="2653794" cy="461665"/>
          </a:xfrm>
          <a:prstGeom prst="rect">
            <a:avLst/>
          </a:prstGeom>
          <a:noFill/>
        </p:spPr>
        <p:txBody>
          <a:bodyPr wrap="square" rtlCol="0">
            <a:spAutoFit/>
          </a:bodyPr>
          <a:lstStyle/>
          <a:p>
            <a:r>
              <a:rPr lang="zh-CN" altLang="en-US" sz="2400" dirty="0">
                <a:solidFill>
                  <a:schemeClr val="bg1"/>
                </a:solidFill>
              </a:rPr>
              <a:t>区块链底层开发</a:t>
            </a:r>
          </a:p>
        </p:txBody>
      </p:sp>
      <p:pic>
        <p:nvPicPr>
          <p:cNvPr id="6" name="区块链底层功能演示（剪辑后）">
            <a:hlinkClick r:id="" action="ppaction://media"/>
            <a:extLst>
              <a:ext uri="{FF2B5EF4-FFF2-40B4-BE49-F238E27FC236}">
                <a16:creationId xmlns:a16="http://schemas.microsoft.com/office/drawing/2014/main" id="{5F9FE473-166B-4FDC-8C67-7DBC308FBD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24577" y="1880333"/>
            <a:ext cx="5244426" cy="2949828"/>
          </a:xfrm>
          <a:prstGeom prst="rect">
            <a:avLst/>
          </a:prstGeom>
        </p:spPr>
      </p:pic>
    </p:spTree>
    <p:extLst>
      <p:ext uri="{BB962C8B-B14F-4D97-AF65-F5344CB8AC3E}">
        <p14:creationId xmlns:p14="http://schemas.microsoft.com/office/powerpoint/2010/main" val="3467985744"/>
      </p:ext>
    </p:extLst>
  </p:cSld>
  <p:clrMapOvr>
    <a:masterClrMapping/>
  </p:clrMapOvr>
  <mc:AlternateContent xmlns:mc="http://schemas.openxmlformats.org/markup-compatibility/2006" xmlns:p14="http://schemas.microsoft.com/office/powerpoint/2010/main">
    <mc:Choice Requires="p14">
      <p:transition spd="slow" p14:dur="16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三、当前成果</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8" name="图片 7">
            <a:extLst>
              <a:ext uri="{FF2B5EF4-FFF2-40B4-BE49-F238E27FC236}">
                <a16:creationId xmlns:a16="http://schemas.microsoft.com/office/drawing/2014/main" id="{655E3037-EAE2-4CA7-9C55-A488F1F8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615" y="1827688"/>
            <a:ext cx="3240360" cy="4677410"/>
          </a:xfrm>
          <a:prstGeom prst="rect">
            <a:avLst/>
          </a:prstGeom>
        </p:spPr>
      </p:pic>
      <p:sp>
        <p:nvSpPr>
          <p:cNvPr id="3" name="文本框 2">
            <a:extLst>
              <a:ext uri="{FF2B5EF4-FFF2-40B4-BE49-F238E27FC236}">
                <a16:creationId xmlns:a16="http://schemas.microsoft.com/office/drawing/2014/main" id="{471EEFFC-5C51-4CBF-9198-DC54F447D94D}"/>
              </a:ext>
            </a:extLst>
          </p:cNvPr>
          <p:cNvSpPr txBox="1"/>
          <p:nvPr/>
        </p:nvSpPr>
        <p:spPr>
          <a:xfrm>
            <a:off x="1676847" y="1888133"/>
            <a:ext cx="4752528" cy="1938992"/>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solidFill>
                  <a:schemeClr val="bg1"/>
                </a:solidFill>
              </a:rPr>
              <a:t>完成移动平台开发</a:t>
            </a:r>
            <a:endParaRPr lang="en-US" altLang="zh-CN" sz="2400" dirty="0">
              <a:solidFill>
                <a:schemeClr val="bg1"/>
              </a:solidFill>
            </a:endParaRPr>
          </a:p>
          <a:p>
            <a:endParaRPr lang="en-US" altLang="zh-CN" sz="2400" dirty="0">
              <a:solidFill>
                <a:schemeClr val="bg1"/>
              </a:solidFill>
            </a:endParaRPr>
          </a:p>
          <a:p>
            <a:pPr marL="285750" indent="-285750">
              <a:buFont typeface="Arial" panose="020B0604020202020204" pitchFamily="34" charset="0"/>
              <a:buChar char="•"/>
            </a:pPr>
            <a:r>
              <a:rPr lang="zh-CN" altLang="en-US" sz="2400" dirty="0">
                <a:solidFill>
                  <a:schemeClr val="bg1"/>
                </a:solidFill>
              </a:rPr>
              <a:t>完成客户机性能提供接口设计</a:t>
            </a:r>
            <a:endParaRPr lang="en-US" altLang="zh-CN" sz="2400" dirty="0">
              <a:solidFill>
                <a:schemeClr val="bg1"/>
              </a:solidFill>
            </a:endParaRPr>
          </a:p>
          <a:p>
            <a:endParaRPr lang="en-US" altLang="zh-CN" sz="2400" dirty="0">
              <a:solidFill>
                <a:schemeClr val="bg1"/>
              </a:solidFill>
            </a:endParaRPr>
          </a:p>
          <a:p>
            <a:pPr marL="285750" indent="-285750">
              <a:buFont typeface="Arial" panose="020B0604020202020204" pitchFamily="34" charset="0"/>
              <a:buChar char="•"/>
            </a:pPr>
            <a:r>
              <a:rPr lang="zh-CN" altLang="en-US" sz="2400" dirty="0">
                <a:solidFill>
                  <a:schemeClr val="bg1"/>
                </a:solidFill>
              </a:rPr>
              <a:t>获得软件著作权一套</a:t>
            </a:r>
            <a:endParaRPr lang="en-US" altLang="zh-CN" sz="2400" dirty="0">
              <a:solidFill>
                <a:schemeClr val="bg1"/>
              </a:solidFill>
            </a:endParaRPr>
          </a:p>
        </p:txBody>
      </p:sp>
      <p:pic>
        <p:nvPicPr>
          <p:cNvPr id="7" name="图片 6">
            <a:extLst>
              <a:ext uri="{FF2B5EF4-FFF2-40B4-BE49-F238E27FC236}">
                <a16:creationId xmlns:a16="http://schemas.microsoft.com/office/drawing/2014/main" id="{FCD7CD11-A65F-439F-B087-D2C5D9773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847" y="3971141"/>
            <a:ext cx="4608512" cy="2946616"/>
          </a:xfrm>
          <a:prstGeom prst="rect">
            <a:avLst/>
          </a:prstGeom>
        </p:spPr>
      </p:pic>
    </p:spTree>
    <p:extLst>
      <p:ext uri="{BB962C8B-B14F-4D97-AF65-F5344CB8AC3E}">
        <p14:creationId xmlns:p14="http://schemas.microsoft.com/office/powerpoint/2010/main" val="429882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01</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分布式计算存储核心</a:t>
            </a:r>
            <a:endParaRPr lang="zh-CN" altLang="pt-BR" sz="2700" kern="0" dirty="0">
              <a:solidFill>
                <a:srgbClr val="FFFFFF"/>
              </a:solidFill>
              <a:sym typeface="+mn-ea"/>
            </a:endParaRPr>
          </a:p>
        </p:txBody>
      </p:sp>
      <p:sp>
        <p:nvSpPr>
          <p:cNvPr id="3" name="文本框 2">
            <a:extLst>
              <a:ext uri="{FF2B5EF4-FFF2-40B4-BE49-F238E27FC236}">
                <a16:creationId xmlns:a16="http://schemas.microsoft.com/office/drawing/2014/main" id="{858D14DA-C367-40DA-B650-64208B818054}"/>
              </a:ext>
            </a:extLst>
          </p:cNvPr>
          <p:cNvSpPr txBox="1"/>
          <p:nvPr/>
        </p:nvSpPr>
        <p:spPr>
          <a:xfrm>
            <a:off x="2108835" y="2904767"/>
            <a:ext cx="612068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mj-ea"/>
                <a:ea typeface="+mj-ea"/>
              </a:rPr>
              <a:t>服务器中设置监听接口，用来通信主机传输的计算数据</a:t>
            </a:r>
            <a:endParaRPr lang="en-US" altLang="zh-CN" dirty="0">
              <a:solidFill>
                <a:schemeClr val="bg1"/>
              </a:solidFill>
              <a:latin typeface="+mj-ea"/>
              <a:ea typeface="+mj-ea"/>
            </a:endParaRPr>
          </a:p>
          <a:p>
            <a:pPr marL="285750" indent="-285750">
              <a:buFont typeface="Arial" panose="020B0604020202020204" pitchFamily="34" charset="0"/>
              <a:buChar char="•"/>
            </a:pPr>
            <a:endParaRPr lang="en-US" altLang="zh-CN" dirty="0">
              <a:solidFill>
                <a:schemeClr val="bg1"/>
              </a:solidFill>
              <a:latin typeface="+mj-ea"/>
              <a:ea typeface="+mj-ea"/>
            </a:endParaRPr>
          </a:p>
          <a:p>
            <a:endParaRPr lang="en-US" altLang="zh-CN" dirty="0">
              <a:solidFill>
                <a:schemeClr val="bg1"/>
              </a:solidFill>
              <a:latin typeface="+mj-ea"/>
              <a:ea typeface="+mj-ea"/>
            </a:endParaRPr>
          </a:p>
          <a:p>
            <a:pPr marL="285750" indent="-285750">
              <a:buFont typeface="Arial" panose="020B0604020202020204" pitchFamily="34" charset="0"/>
              <a:buChar char="•"/>
            </a:pPr>
            <a:r>
              <a:rPr lang="zh-CN" altLang="en-US" dirty="0">
                <a:solidFill>
                  <a:schemeClr val="bg1"/>
                </a:solidFill>
                <a:latin typeface="+mj-ea"/>
                <a:ea typeface="+mj-ea"/>
              </a:rPr>
              <a:t>客户机可以当作转发节点，缓存并转发视频数据</a:t>
            </a:r>
          </a:p>
        </p:txBody>
      </p:sp>
    </p:spTree>
    <p:extLst>
      <p:ext uri="{BB962C8B-B14F-4D97-AF65-F5344CB8AC3E}">
        <p14:creationId xmlns:p14="http://schemas.microsoft.com/office/powerpoint/2010/main" val="365434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01</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分布式计算存储核心</a:t>
            </a:r>
            <a:endParaRPr lang="zh-CN" altLang="pt-BR" sz="2700" kern="0" dirty="0">
              <a:solidFill>
                <a:srgbClr val="FFFFFF"/>
              </a:solidFill>
              <a:sym typeface="+mn-ea"/>
            </a:endParaRPr>
          </a:p>
        </p:txBody>
      </p:sp>
      <p:sp>
        <p:nvSpPr>
          <p:cNvPr id="2" name="文本框 1">
            <a:extLst>
              <a:ext uri="{FF2B5EF4-FFF2-40B4-BE49-F238E27FC236}">
                <a16:creationId xmlns:a16="http://schemas.microsoft.com/office/drawing/2014/main" id="{55062E3B-3F24-4BD6-9DD6-AE675830DB30}"/>
              </a:ext>
            </a:extLst>
          </p:cNvPr>
          <p:cNvSpPr txBox="1"/>
          <p:nvPr/>
        </p:nvSpPr>
        <p:spPr>
          <a:xfrm>
            <a:off x="7831034" y="5130264"/>
            <a:ext cx="2902398" cy="646331"/>
          </a:xfrm>
          <a:prstGeom prst="rect">
            <a:avLst/>
          </a:prstGeom>
          <a:noFill/>
        </p:spPr>
        <p:txBody>
          <a:bodyPr wrap="square" rtlCol="0">
            <a:spAutoFit/>
          </a:bodyPr>
          <a:lstStyle/>
          <a:p>
            <a:r>
              <a:rPr lang="zh-CN" altLang="en-US" dirty="0">
                <a:solidFill>
                  <a:schemeClr val="bg1"/>
                </a:solidFill>
              </a:rPr>
              <a:t>传统的视频系统</a:t>
            </a:r>
            <a:r>
              <a:rPr lang="en-US" altLang="zh-CN" dirty="0">
                <a:solidFill>
                  <a:schemeClr val="bg1"/>
                </a:solidFill>
              </a:rPr>
              <a:t>——CDN  </a:t>
            </a:r>
          </a:p>
          <a:p>
            <a:r>
              <a:rPr lang="en-US" altLang="zh-CN" dirty="0">
                <a:solidFill>
                  <a:schemeClr val="bg1"/>
                </a:solidFill>
              </a:rPr>
              <a:t>     </a:t>
            </a:r>
            <a:r>
              <a:rPr lang="zh-CN" altLang="en-US" dirty="0">
                <a:solidFill>
                  <a:schemeClr val="bg1"/>
                </a:solidFill>
              </a:rPr>
              <a:t>（内容分发网络）</a:t>
            </a:r>
          </a:p>
        </p:txBody>
      </p:sp>
      <p:pic>
        <p:nvPicPr>
          <p:cNvPr id="7" name="图片 6">
            <a:extLst>
              <a:ext uri="{FF2B5EF4-FFF2-40B4-BE49-F238E27FC236}">
                <a16:creationId xmlns:a16="http://schemas.microsoft.com/office/drawing/2014/main" id="{ED7D34CB-F235-4EB3-A630-1CE5B924E9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9375" y="1824355"/>
            <a:ext cx="5705717" cy="2990746"/>
          </a:xfrm>
          <a:prstGeom prst="rect">
            <a:avLst/>
          </a:prstGeom>
        </p:spPr>
      </p:pic>
      <p:sp>
        <p:nvSpPr>
          <p:cNvPr id="8" name="文本框 7">
            <a:extLst>
              <a:ext uri="{FF2B5EF4-FFF2-40B4-BE49-F238E27FC236}">
                <a16:creationId xmlns:a16="http://schemas.microsoft.com/office/drawing/2014/main" id="{4E5BC499-1B5B-4BC4-A0D3-4DBF8D744BB5}"/>
              </a:ext>
            </a:extLst>
          </p:cNvPr>
          <p:cNvSpPr txBox="1"/>
          <p:nvPr/>
        </p:nvSpPr>
        <p:spPr>
          <a:xfrm>
            <a:off x="2495357" y="2752229"/>
            <a:ext cx="3528392"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bg1"/>
                </a:solidFill>
              </a:rPr>
              <a:t>CDN</a:t>
            </a:r>
            <a:r>
              <a:rPr lang="zh-CN" altLang="en-US" dirty="0">
                <a:solidFill>
                  <a:schemeClr val="bg1"/>
                </a:solidFill>
              </a:rPr>
              <a:t>由分散在各地无数个服务器组成</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由距离用户最近的服务器提供服务</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服务器距离用户越近，视频传输速度越快也越稳定</a:t>
            </a:r>
          </a:p>
        </p:txBody>
      </p:sp>
    </p:spTree>
    <p:extLst>
      <p:ext uri="{BB962C8B-B14F-4D97-AF65-F5344CB8AC3E}">
        <p14:creationId xmlns:p14="http://schemas.microsoft.com/office/powerpoint/2010/main" val="416603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01</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分布式计算存储核心</a:t>
            </a:r>
            <a:endParaRPr lang="zh-CN" altLang="pt-BR" sz="2700" kern="0" dirty="0">
              <a:solidFill>
                <a:srgbClr val="FFFFFF"/>
              </a:solidFill>
              <a:sym typeface="+mn-ea"/>
            </a:endParaRPr>
          </a:p>
        </p:txBody>
      </p:sp>
      <p:pic>
        <p:nvPicPr>
          <p:cNvPr id="5" name="图片 4">
            <a:extLst>
              <a:ext uri="{FF2B5EF4-FFF2-40B4-BE49-F238E27FC236}">
                <a16:creationId xmlns:a16="http://schemas.microsoft.com/office/drawing/2014/main" id="{04788D9A-86CD-4266-9F9B-FD249540AF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4413" y="2248173"/>
            <a:ext cx="5836295" cy="2592288"/>
          </a:xfrm>
          <a:prstGeom prst="rect">
            <a:avLst/>
          </a:prstGeom>
        </p:spPr>
      </p:pic>
      <p:sp>
        <p:nvSpPr>
          <p:cNvPr id="6" name="文本框 5">
            <a:extLst>
              <a:ext uri="{FF2B5EF4-FFF2-40B4-BE49-F238E27FC236}">
                <a16:creationId xmlns:a16="http://schemas.microsoft.com/office/drawing/2014/main" id="{911076B6-A3B0-4FED-9069-EFC739670EE0}"/>
              </a:ext>
            </a:extLst>
          </p:cNvPr>
          <p:cNvSpPr txBox="1"/>
          <p:nvPr/>
        </p:nvSpPr>
        <p:spPr>
          <a:xfrm>
            <a:off x="2353605" y="2696829"/>
            <a:ext cx="3702967" cy="646331"/>
          </a:xfrm>
          <a:prstGeom prst="rect">
            <a:avLst/>
          </a:prstGeom>
          <a:noFill/>
        </p:spPr>
        <p:txBody>
          <a:bodyPr wrap="square" rtlCol="0">
            <a:spAutoFit/>
          </a:bodyPr>
          <a:lstStyle/>
          <a:p>
            <a:r>
              <a:rPr lang="zh-CN" altLang="en-US" dirty="0">
                <a:solidFill>
                  <a:schemeClr val="bg1"/>
                </a:solidFill>
              </a:rPr>
              <a:t>但是，</a:t>
            </a:r>
            <a:r>
              <a:rPr lang="en-US" altLang="zh-CN" dirty="0">
                <a:solidFill>
                  <a:schemeClr val="bg1"/>
                </a:solidFill>
              </a:rPr>
              <a:t>CDN</a:t>
            </a:r>
            <a:r>
              <a:rPr lang="zh-CN" altLang="en-US" dirty="0">
                <a:solidFill>
                  <a:schemeClr val="bg1"/>
                </a:solidFill>
              </a:rPr>
              <a:t>无法面对增长量巨大并且分布广泛又复杂的用户</a:t>
            </a:r>
          </a:p>
        </p:txBody>
      </p:sp>
      <p:sp>
        <p:nvSpPr>
          <p:cNvPr id="12" name="文本框 11">
            <a:extLst>
              <a:ext uri="{FF2B5EF4-FFF2-40B4-BE49-F238E27FC236}">
                <a16:creationId xmlns:a16="http://schemas.microsoft.com/office/drawing/2014/main" id="{2E048C2D-7399-471B-B6EE-752794F53566}"/>
              </a:ext>
            </a:extLst>
          </p:cNvPr>
          <p:cNvSpPr txBox="1"/>
          <p:nvPr/>
        </p:nvSpPr>
        <p:spPr>
          <a:xfrm>
            <a:off x="6396987" y="5598924"/>
            <a:ext cx="5544616" cy="646331"/>
          </a:xfrm>
          <a:prstGeom prst="rect">
            <a:avLst/>
          </a:prstGeom>
          <a:noFill/>
        </p:spPr>
        <p:txBody>
          <a:bodyPr wrap="square" rtlCol="0">
            <a:spAutoFit/>
          </a:bodyPr>
          <a:lstStyle/>
          <a:p>
            <a:r>
              <a:rPr lang="zh-CN" altLang="en-US" b="1" dirty="0">
                <a:solidFill>
                  <a:schemeClr val="bg1"/>
                </a:solidFill>
                <a:latin typeface="+mn-ea"/>
                <a:ea typeface="+mn-ea"/>
              </a:rPr>
              <a:t>很难有一个</a:t>
            </a:r>
            <a:r>
              <a:rPr lang="en-US" altLang="zh-CN" b="1" dirty="0">
                <a:solidFill>
                  <a:schemeClr val="bg1"/>
                </a:solidFill>
                <a:latin typeface="+mn-ea"/>
                <a:ea typeface="+mn-ea"/>
              </a:rPr>
              <a:t>CDN</a:t>
            </a:r>
            <a:r>
              <a:rPr lang="zh-CN" altLang="en-US" b="1" dirty="0">
                <a:solidFill>
                  <a:schemeClr val="bg1"/>
                </a:solidFill>
                <a:latin typeface="+mn-ea"/>
                <a:ea typeface="+mn-ea"/>
              </a:rPr>
              <a:t>网络能够穷尽观众所有的分布可能性，保证每个观众的附近都有一台可以传输视频的服务器</a:t>
            </a:r>
          </a:p>
        </p:txBody>
      </p:sp>
    </p:spTree>
    <p:extLst>
      <p:ext uri="{BB962C8B-B14F-4D97-AF65-F5344CB8AC3E}">
        <p14:creationId xmlns:p14="http://schemas.microsoft.com/office/powerpoint/2010/main" val="896298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01</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分布式计算存储核心</a:t>
            </a:r>
            <a:endParaRPr lang="zh-CN" altLang="pt-BR" sz="2700" kern="0" dirty="0">
              <a:solidFill>
                <a:srgbClr val="FFFFFF"/>
              </a:solidFill>
              <a:sym typeface="+mn-ea"/>
            </a:endParaRPr>
          </a:p>
        </p:txBody>
      </p:sp>
      <p:sp>
        <p:nvSpPr>
          <p:cNvPr id="2" name="文本框 1">
            <a:extLst>
              <a:ext uri="{FF2B5EF4-FFF2-40B4-BE49-F238E27FC236}">
                <a16:creationId xmlns:a16="http://schemas.microsoft.com/office/drawing/2014/main" id="{DE7063C5-B124-4FB6-8772-80CD3DE9055F}"/>
              </a:ext>
            </a:extLst>
          </p:cNvPr>
          <p:cNvSpPr txBox="1"/>
          <p:nvPr/>
        </p:nvSpPr>
        <p:spPr>
          <a:xfrm>
            <a:off x="2495357" y="2536205"/>
            <a:ext cx="6552728" cy="646331"/>
          </a:xfrm>
          <a:prstGeom prst="rect">
            <a:avLst/>
          </a:prstGeom>
          <a:noFill/>
        </p:spPr>
        <p:txBody>
          <a:bodyPr wrap="square" rtlCol="0">
            <a:spAutoFit/>
          </a:bodyPr>
          <a:lstStyle/>
          <a:p>
            <a:r>
              <a:rPr lang="zh-CN" altLang="en-US" dirty="0">
                <a:solidFill>
                  <a:schemeClr val="bg1"/>
                </a:solidFill>
                <a:latin typeface="+mj-ea"/>
                <a:ea typeface="+mj-ea"/>
              </a:rPr>
              <a:t>新一代的视频系统设计思想：</a:t>
            </a:r>
            <a:r>
              <a:rPr lang="en-US" altLang="zh-CN" dirty="0">
                <a:solidFill>
                  <a:schemeClr val="bg1"/>
                </a:solidFill>
                <a:latin typeface="+mj-ea"/>
                <a:ea typeface="+mj-ea"/>
              </a:rPr>
              <a:t>DSN</a:t>
            </a:r>
            <a:r>
              <a:rPr lang="zh-CN" altLang="en-US" dirty="0">
                <a:solidFill>
                  <a:schemeClr val="bg1"/>
                </a:solidFill>
                <a:latin typeface="+mj-ea"/>
                <a:ea typeface="+mj-ea"/>
              </a:rPr>
              <a:t>（内容分发网络</a:t>
            </a:r>
            <a:r>
              <a:rPr lang="en-US" altLang="zh-CN" dirty="0">
                <a:solidFill>
                  <a:schemeClr val="bg1"/>
                </a:solidFill>
                <a:latin typeface="+mj-ea"/>
                <a:ea typeface="+mj-ea"/>
              </a:rPr>
              <a:t>, Decentralized Streaming Network</a:t>
            </a:r>
            <a:r>
              <a:rPr lang="zh-CN" altLang="en-US" dirty="0">
                <a:solidFill>
                  <a:schemeClr val="bg1"/>
                </a:solidFill>
                <a:latin typeface="+mj-ea"/>
                <a:ea typeface="+mj-ea"/>
              </a:rPr>
              <a:t>）</a:t>
            </a:r>
          </a:p>
        </p:txBody>
      </p:sp>
      <p:sp>
        <p:nvSpPr>
          <p:cNvPr id="3" name="文本框 2">
            <a:extLst>
              <a:ext uri="{FF2B5EF4-FFF2-40B4-BE49-F238E27FC236}">
                <a16:creationId xmlns:a16="http://schemas.microsoft.com/office/drawing/2014/main" id="{F455356C-7773-400C-AF8F-C4AA745B51CD}"/>
              </a:ext>
            </a:extLst>
          </p:cNvPr>
          <p:cNvSpPr txBox="1"/>
          <p:nvPr/>
        </p:nvSpPr>
        <p:spPr>
          <a:xfrm>
            <a:off x="2492577" y="3691027"/>
            <a:ext cx="5976664" cy="923330"/>
          </a:xfrm>
          <a:prstGeom prst="rect">
            <a:avLst/>
          </a:prstGeom>
          <a:noFill/>
        </p:spPr>
        <p:txBody>
          <a:bodyPr wrap="square" rtlCol="0">
            <a:spAutoFit/>
          </a:bodyPr>
          <a:lstStyle/>
          <a:p>
            <a:r>
              <a:rPr lang="zh-CN" altLang="en-US" dirty="0">
                <a:solidFill>
                  <a:schemeClr val="bg1"/>
                </a:solidFill>
              </a:rPr>
              <a:t>区块链的核心思想是去中心化</a:t>
            </a:r>
            <a:r>
              <a:rPr lang="en-US" altLang="zh-CN" dirty="0">
                <a:solidFill>
                  <a:schemeClr val="bg1"/>
                </a:solidFill>
              </a:rPr>
              <a:t>,</a:t>
            </a:r>
            <a:r>
              <a:rPr lang="zh-CN" altLang="en-US" dirty="0">
                <a:solidFill>
                  <a:schemeClr val="bg1"/>
                </a:solidFill>
              </a:rPr>
              <a:t>在“去中心化”思想</a:t>
            </a:r>
            <a:endParaRPr lang="en-US" altLang="zh-CN" dirty="0">
              <a:solidFill>
                <a:schemeClr val="bg1"/>
              </a:solidFill>
            </a:endParaRPr>
          </a:p>
          <a:p>
            <a:r>
              <a:rPr lang="zh-CN" altLang="en-US" dirty="0">
                <a:solidFill>
                  <a:schemeClr val="bg1"/>
                </a:solidFill>
              </a:rPr>
              <a:t>的指导下，可以将传统的</a:t>
            </a:r>
            <a:r>
              <a:rPr lang="en-US" altLang="zh-CN" dirty="0">
                <a:solidFill>
                  <a:schemeClr val="bg1"/>
                </a:solidFill>
              </a:rPr>
              <a:t>CDN</a:t>
            </a:r>
            <a:r>
              <a:rPr lang="zh-CN" altLang="en-US" dirty="0">
                <a:solidFill>
                  <a:schemeClr val="bg1"/>
                </a:solidFill>
              </a:rPr>
              <a:t>改造成</a:t>
            </a:r>
            <a:endParaRPr lang="en-US" altLang="zh-CN" dirty="0">
              <a:solidFill>
                <a:schemeClr val="bg1"/>
              </a:solidFill>
            </a:endParaRPr>
          </a:p>
          <a:p>
            <a:r>
              <a:rPr lang="zh-CN" altLang="en-US" dirty="0">
                <a:solidFill>
                  <a:schemeClr val="bg1"/>
                </a:solidFill>
              </a:rPr>
              <a:t>去中心化分发网络（</a:t>
            </a:r>
            <a:r>
              <a:rPr lang="en-US" altLang="zh-CN" dirty="0">
                <a:solidFill>
                  <a:schemeClr val="bg1"/>
                </a:solidFill>
              </a:rPr>
              <a:t>DSN</a:t>
            </a:r>
            <a:r>
              <a:rPr lang="zh-CN" altLang="en-US" dirty="0">
                <a:solidFill>
                  <a:schemeClr val="bg1"/>
                </a:solidFill>
              </a:rPr>
              <a:t>）</a:t>
            </a:r>
          </a:p>
        </p:txBody>
      </p:sp>
      <p:pic>
        <p:nvPicPr>
          <p:cNvPr id="13" name="图片 12">
            <a:extLst>
              <a:ext uri="{FF2B5EF4-FFF2-40B4-BE49-F238E27FC236}">
                <a16:creationId xmlns:a16="http://schemas.microsoft.com/office/drawing/2014/main" id="{66AD32BA-9495-4AB9-B2EA-8027074B83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7527" y="1891437"/>
            <a:ext cx="4173695" cy="3130271"/>
          </a:xfrm>
          <a:prstGeom prst="rect">
            <a:avLst/>
          </a:prstGeom>
        </p:spPr>
      </p:pic>
    </p:spTree>
    <p:extLst>
      <p:ext uri="{BB962C8B-B14F-4D97-AF65-F5344CB8AC3E}">
        <p14:creationId xmlns:p14="http://schemas.microsoft.com/office/powerpoint/2010/main" val="233697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1" name="矩形 10">
            <a:extLst>
              <a:ext uri="{FF2B5EF4-FFF2-40B4-BE49-F238E27FC236}">
                <a16:creationId xmlns:a16="http://schemas.microsoft.com/office/drawing/2014/main" id="{68173C19-0A1E-4CA3-8835-9CDA4AA4BE91}"/>
              </a:ext>
            </a:extLst>
          </p:cNvPr>
          <p:cNvSpPr/>
          <p:nvPr>
            <p:custDataLst>
              <p:tags r:id="rId2"/>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去中心化底层设计</a:t>
            </a:r>
            <a:endParaRPr lang="zh-CN" altLang="pt-BR" sz="2700" kern="0" dirty="0">
              <a:solidFill>
                <a:srgbClr val="FFFFFF"/>
              </a:solidFill>
              <a:sym typeface="+mn-ea"/>
            </a:endParaRPr>
          </a:p>
        </p:txBody>
      </p:sp>
      <p:sp>
        <p:nvSpPr>
          <p:cNvPr id="14" name="任意多边形 20">
            <a:extLst>
              <a:ext uri="{FF2B5EF4-FFF2-40B4-BE49-F238E27FC236}">
                <a16:creationId xmlns:a16="http://schemas.microsoft.com/office/drawing/2014/main" id="{49A14A90-D28A-4AC1-8B8B-53699A9709F8}"/>
              </a:ext>
            </a:extLst>
          </p:cNvPr>
          <p:cNvSpPr/>
          <p:nvPr>
            <p:custDataLst>
              <p:tags r:id="rId3"/>
            </p:custDataLst>
          </p:nvPr>
        </p:nvSpPr>
        <p:spPr>
          <a:xfrm>
            <a:off x="1271982" y="1744117"/>
            <a:ext cx="1097115" cy="714376"/>
          </a:xfrm>
          <a:custGeom>
            <a:avLst/>
            <a:gdLst>
              <a:gd name="connsiteX0" fmla="*/ 0 w 1097115"/>
              <a:gd name="connsiteY0" fmla="*/ 0 h 714376"/>
              <a:gd name="connsiteX1" fmla="*/ 739927 w 1097115"/>
              <a:gd name="connsiteY1" fmla="*/ 0 h 714376"/>
              <a:gd name="connsiteX2" fmla="*/ 1097115 w 1097115"/>
              <a:gd name="connsiteY2" fmla="*/ 357188 h 714376"/>
              <a:gd name="connsiteX3" fmla="*/ 1097114 w 1097115"/>
              <a:gd name="connsiteY3" fmla="*/ 357188 h 714376"/>
              <a:gd name="connsiteX4" fmla="*/ 739926 w 1097115"/>
              <a:gd name="connsiteY4" fmla="*/ 714376 h 714376"/>
              <a:gd name="connsiteX5" fmla="*/ 244992 w 1097115"/>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115" h="714376">
                <a:moveTo>
                  <a:pt x="0" y="0"/>
                </a:moveTo>
                <a:lnTo>
                  <a:pt x="739927" y="0"/>
                </a:lnTo>
                <a:cubicBezTo>
                  <a:pt x="937196" y="0"/>
                  <a:pt x="1097115" y="159919"/>
                  <a:pt x="1097115" y="357188"/>
                </a:cubicBezTo>
                <a:lnTo>
                  <a:pt x="1097114" y="357188"/>
                </a:lnTo>
                <a:cubicBezTo>
                  <a:pt x="1097114" y="554457"/>
                  <a:pt x="937195" y="714376"/>
                  <a:pt x="739926" y="714376"/>
                </a:cubicBezTo>
                <a:lnTo>
                  <a:pt x="244992" y="714376"/>
                </a:lnTo>
                <a:close/>
              </a:path>
            </a:pathLst>
          </a:custGeom>
          <a:solidFill>
            <a:srgbClr val="AD8F67"/>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02</a:t>
            </a:r>
          </a:p>
        </p:txBody>
      </p:sp>
      <p:pic>
        <p:nvPicPr>
          <p:cNvPr id="6" name="图片 5">
            <a:extLst>
              <a:ext uri="{FF2B5EF4-FFF2-40B4-BE49-F238E27FC236}">
                <a16:creationId xmlns:a16="http://schemas.microsoft.com/office/drawing/2014/main" id="{8555173B-2ABD-4CFC-AD5C-1FB8D5C41C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3311" y="2054836"/>
            <a:ext cx="6471757" cy="2855532"/>
          </a:xfrm>
          <a:prstGeom prst="rect">
            <a:avLst/>
          </a:prstGeom>
        </p:spPr>
      </p:pic>
      <p:sp>
        <p:nvSpPr>
          <p:cNvPr id="7" name="文本框 6">
            <a:extLst>
              <a:ext uri="{FF2B5EF4-FFF2-40B4-BE49-F238E27FC236}">
                <a16:creationId xmlns:a16="http://schemas.microsoft.com/office/drawing/2014/main" id="{B44DB4B4-E0D8-47B5-8CAA-64822BA3075F}"/>
              </a:ext>
            </a:extLst>
          </p:cNvPr>
          <p:cNvSpPr txBox="1"/>
          <p:nvPr/>
        </p:nvSpPr>
        <p:spPr>
          <a:xfrm>
            <a:off x="2605578" y="2948026"/>
            <a:ext cx="2592288"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rPr>
              <a:t>基于</a:t>
            </a:r>
            <a:r>
              <a:rPr lang="en-US" altLang="zh-CN" dirty="0">
                <a:solidFill>
                  <a:schemeClr val="bg1"/>
                </a:solidFill>
              </a:rPr>
              <a:t>Linux</a:t>
            </a:r>
            <a:r>
              <a:rPr lang="zh-CN" altLang="en-US" dirty="0">
                <a:solidFill>
                  <a:schemeClr val="bg1"/>
                </a:solidFill>
              </a:rPr>
              <a:t>平台，实现的</a:t>
            </a:r>
            <a:r>
              <a:rPr lang="en-US" altLang="zh-CN" dirty="0">
                <a:solidFill>
                  <a:schemeClr val="bg1"/>
                </a:solidFill>
              </a:rPr>
              <a:t>CPU</a:t>
            </a:r>
            <a:r>
              <a:rPr lang="zh-CN" altLang="en-US" dirty="0">
                <a:solidFill>
                  <a:schemeClr val="bg1"/>
                </a:solidFill>
              </a:rPr>
              <a:t>计算系统</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客户端通过运行脚本，开始使用</a:t>
            </a:r>
            <a:r>
              <a:rPr lang="en-US" altLang="zh-CN" dirty="0">
                <a:solidFill>
                  <a:schemeClr val="bg1"/>
                </a:solidFill>
              </a:rPr>
              <a:t>CPU</a:t>
            </a:r>
            <a:r>
              <a:rPr lang="zh-CN" altLang="en-US" dirty="0">
                <a:solidFill>
                  <a:schemeClr val="bg1"/>
                </a:solidFill>
              </a:rPr>
              <a:t>为服务器提供计算性能，已经缓存转发能力</a:t>
            </a:r>
            <a:endParaRPr lang="en-US" altLang="zh-CN" dirty="0">
              <a:solidFill>
                <a:schemeClr val="bg1"/>
              </a:solidFill>
            </a:endParaRPr>
          </a:p>
        </p:txBody>
      </p:sp>
    </p:spTree>
    <p:extLst>
      <p:ext uri="{BB962C8B-B14F-4D97-AF65-F5344CB8AC3E}">
        <p14:creationId xmlns:p14="http://schemas.microsoft.com/office/powerpoint/2010/main" val="4178766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1" name="矩形 10">
            <a:extLst>
              <a:ext uri="{FF2B5EF4-FFF2-40B4-BE49-F238E27FC236}">
                <a16:creationId xmlns:a16="http://schemas.microsoft.com/office/drawing/2014/main" id="{68173C19-0A1E-4CA3-8835-9CDA4AA4BE91}"/>
              </a:ext>
            </a:extLst>
          </p:cNvPr>
          <p:cNvSpPr/>
          <p:nvPr>
            <p:custDataLst>
              <p:tags r:id="rId2"/>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去中心化底层设计</a:t>
            </a:r>
            <a:endParaRPr lang="zh-CN" altLang="pt-BR" sz="2700" kern="0" dirty="0">
              <a:solidFill>
                <a:srgbClr val="FFFFFF"/>
              </a:solidFill>
              <a:sym typeface="+mn-ea"/>
            </a:endParaRPr>
          </a:p>
        </p:txBody>
      </p:sp>
      <p:sp>
        <p:nvSpPr>
          <p:cNvPr id="14" name="任意多边形 20">
            <a:extLst>
              <a:ext uri="{FF2B5EF4-FFF2-40B4-BE49-F238E27FC236}">
                <a16:creationId xmlns:a16="http://schemas.microsoft.com/office/drawing/2014/main" id="{49A14A90-D28A-4AC1-8B8B-53699A9709F8}"/>
              </a:ext>
            </a:extLst>
          </p:cNvPr>
          <p:cNvSpPr/>
          <p:nvPr>
            <p:custDataLst>
              <p:tags r:id="rId3"/>
            </p:custDataLst>
          </p:nvPr>
        </p:nvSpPr>
        <p:spPr>
          <a:xfrm>
            <a:off x="1271982" y="1744117"/>
            <a:ext cx="1097115" cy="714376"/>
          </a:xfrm>
          <a:custGeom>
            <a:avLst/>
            <a:gdLst>
              <a:gd name="connsiteX0" fmla="*/ 0 w 1097115"/>
              <a:gd name="connsiteY0" fmla="*/ 0 h 714376"/>
              <a:gd name="connsiteX1" fmla="*/ 739927 w 1097115"/>
              <a:gd name="connsiteY1" fmla="*/ 0 h 714376"/>
              <a:gd name="connsiteX2" fmla="*/ 1097115 w 1097115"/>
              <a:gd name="connsiteY2" fmla="*/ 357188 h 714376"/>
              <a:gd name="connsiteX3" fmla="*/ 1097114 w 1097115"/>
              <a:gd name="connsiteY3" fmla="*/ 357188 h 714376"/>
              <a:gd name="connsiteX4" fmla="*/ 739926 w 1097115"/>
              <a:gd name="connsiteY4" fmla="*/ 714376 h 714376"/>
              <a:gd name="connsiteX5" fmla="*/ 244992 w 1097115"/>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115" h="714376">
                <a:moveTo>
                  <a:pt x="0" y="0"/>
                </a:moveTo>
                <a:lnTo>
                  <a:pt x="739927" y="0"/>
                </a:lnTo>
                <a:cubicBezTo>
                  <a:pt x="937196" y="0"/>
                  <a:pt x="1097115" y="159919"/>
                  <a:pt x="1097115" y="357188"/>
                </a:cubicBezTo>
                <a:lnTo>
                  <a:pt x="1097114" y="357188"/>
                </a:lnTo>
                <a:cubicBezTo>
                  <a:pt x="1097114" y="554457"/>
                  <a:pt x="937195" y="714376"/>
                  <a:pt x="739926" y="714376"/>
                </a:cubicBezTo>
                <a:lnTo>
                  <a:pt x="244992" y="714376"/>
                </a:lnTo>
                <a:close/>
              </a:path>
            </a:pathLst>
          </a:custGeom>
          <a:solidFill>
            <a:srgbClr val="AD8F67"/>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02</a:t>
            </a:r>
          </a:p>
        </p:txBody>
      </p:sp>
      <p:sp>
        <p:nvSpPr>
          <p:cNvPr id="7" name="文本框 6">
            <a:extLst>
              <a:ext uri="{FF2B5EF4-FFF2-40B4-BE49-F238E27FC236}">
                <a16:creationId xmlns:a16="http://schemas.microsoft.com/office/drawing/2014/main" id="{B44DB4B4-E0D8-47B5-8CAA-64822BA3075F}"/>
              </a:ext>
            </a:extLst>
          </p:cNvPr>
          <p:cNvSpPr txBox="1"/>
          <p:nvPr/>
        </p:nvSpPr>
        <p:spPr>
          <a:xfrm>
            <a:off x="2605578" y="2948026"/>
            <a:ext cx="2592288"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rPr>
              <a:t>目前测试阶段，使用</a:t>
            </a:r>
            <a:r>
              <a:rPr lang="en-US" altLang="zh-CN" dirty="0">
                <a:solidFill>
                  <a:schemeClr val="bg1"/>
                </a:solidFill>
              </a:rPr>
              <a:t>Linux</a:t>
            </a:r>
            <a:r>
              <a:rPr lang="zh-CN" altLang="en-US" dirty="0">
                <a:solidFill>
                  <a:schemeClr val="bg1"/>
                </a:solidFill>
              </a:rPr>
              <a:t>平台方便应用开发，后期打算将程序移植到</a:t>
            </a:r>
            <a:r>
              <a:rPr lang="en-US" altLang="zh-CN" dirty="0">
                <a:solidFill>
                  <a:schemeClr val="bg1"/>
                </a:solidFill>
              </a:rPr>
              <a:t>windows</a:t>
            </a:r>
            <a:r>
              <a:rPr lang="zh-CN" altLang="en-US" dirty="0">
                <a:solidFill>
                  <a:schemeClr val="bg1"/>
                </a:solidFill>
              </a:rPr>
              <a:t>平台</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后期开发</a:t>
            </a:r>
            <a:r>
              <a:rPr lang="en-US" altLang="zh-CN" dirty="0">
                <a:solidFill>
                  <a:schemeClr val="bg1"/>
                </a:solidFill>
              </a:rPr>
              <a:t>GPU</a:t>
            </a:r>
            <a:r>
              <a:rPr lang="zh-CN" altLang="en-US" dirty="0">
                <a:solidFill>
                  <a:schemeClr val="bg1"/>
                </a:solidFill>
              </a:rPr>
              <a:t>计算接口，使得客户机能够提供更强大的计算性能</a:t>
            </a:r>
            <a:endParaRPr lang="en-US" altLang="zh-CN" dirty="0">
              <a:solidFill>
                <a:schemeClr val="bg1"/>
              </a:solidFill>
            </a:endParaRPr>
          </a:p>
        </p:txBody>
      </p:sp>
      <p:pic>
        <p:nvPicPr>
          <p:cNvPr id="12" name="图片 11">
            <a:extLst>
              <a:ext uri="{FF2B5EF4-FFF2-40B4-BE49-F238E27FC236}">
                <a16:creationId xmlns:a16="http://schemas.microsoft.com/office/drawing/2014/main" id="{072976FC-FD2A-4D9D-995B-58E8D1897B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1947" y="2079263"/>
            <a:ext cx="6475589" cy="4273365"/>
          </a:xfrm>
          <a:prstGeom prst="rect">
            <a:avLst/>
          </a:prstGeom>
        </p:spPr>
      </p:pic>
    </p:spTree>
    <p:extLst>
      <p:ext uri="{BB962C8B-B14F-4D97-AF65-F5344CB8AC3E}">
        <p14:creationId xmlns:p14="http://schemas.microsoft.com/office/powerpoint/2010/main" val="3733087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1" name="矩形 10">
            <a:extLst>
              <a:ext uri="{FF2B5EF4-FFF2-40B4-BE49-F238E27FC236}">
                <a16:creationId xmlns:a16="http://schemas.microsoft.com/office/drawing/2014/main" id="{68173C19-0A1E-4CA3-8835-9CDA4AA4BE91}"/>
              </a:ext>
            </a:extLst>
          </p:cNvPr>
          <p:cNvSpPr/>
          <p:nvPr>
            <p:custDataLst>
              <p:tags r:id="rId2"/>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基于数据分析的网络拥塞控制</a:t>
            </a:r>
            <a:endParaRPr lang="zh-CN" altLang="pt-BR" sz="2700" kern="0" dirty="0">
              <a:solidFill>
                <a:srgbClr val="FFFFFF"/>
              </a:solidFill>
              <a:sym typeface="+mn-ea"/>
            </a:endParaRPr>
          </a:p>
        </p:txBody>
      </p:sp>
      <p:sp>
        <p:nvSpPr>
          <p:cNvPr id="10" name="任意多边形 10">
            <a:extLst>
              <a:ext uri="{FF2B5EF4-FFF2-40B4-BE49-F238E27FC236}">
                <a16:creationId xmlns:a16="http://schemas.microsoft.com/office/drawing/2014/main" id="{1E7333C1-32C7-484C-9128-AB7D8C7DD561}"/>
              </a:ext>
            </a:extLst>
          </p:cNvPr>
          <p:cNvSpPr/>
          <p:nvPr>
            <p:custDataLst>
              <p:tags r:id="rId3"/>
            </p:custDataLst>
          </p:nvPr>
        </p:nvSpPr>
        <p:spPr>
          <a:xfrm>
            <a:off x="1306587" y="1744117"/>
            <a:ext cx="1141940" cy="714376"/>
          </a:xfrm>
          <a:custGeom>
            <a:avLst/>
            <a:gdLst>
              <a:gd name="connsiteX0" fmla="*/ 0 w 1141940"/>
              <a:gd name="connsiteY0" fmla="*/ 0 h 714376"/>
              <a:gd name="connsiteX1" fmla="*/ 784752 w 1141940"/>
              <a:gd name="connsiteY1" fmla="*/ 0 h 714376"/>
              <a:gd name="connsiteX2" fmla="*/ 1141940 w 1141940"/>
              <a:gd name="connsiteY2" fmla="*/ 357188 h 714376"/>
              <a:gd name="connsiteX3" fmla="*/ 1141939 w 1141940"/>
              <a:gd name="connsiteY3" fmla="*/ 357188 h 714376"/>
              <a:gd name="connsiteX4" fmla="*/ 784751 w 1141940"/>
              <a:gd name="connsiteY4" fmla="*/ 714376 h 714376"/>
              <a:gd name="connsiteX5" fmla="*/ 244993 w 114194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940" h="714376">
                <a:moveTo>
                  <a:pt x="0" y="0"/>
                </a:moveTo>
                <a:lnTo>
                  <a:pt x="784752" y="0"/>
                </a:lnTo>
                <a:cubicBezTo>
                  <a:pt x="982021" y="0"/>
                  <a:pt x="1141940" y="159919"/>
                  <a:pt x="1141940" y="357188"/>
                </a:cubicBezTo>
                <a:lnTo>
                  <a:pt x="1141939" y="357188"/>
                </a:lnTo>
                <a:cubicBezTo>
                  <a:pt x="1141939" y="554457"/>
                  <a:pt x="982020" y="714376"/>
                  <a:pt x="784751" y="714376"/>
                </a:cubicBezTo>
                <a:lnTo>
                  <a:pt x="244993" y="714376"/>
                </a:lnTo>
                <a:close/>
              </a:path>
            </a:pathLst>
          </a:custGeom>
          <a:solidFill>
            <a:srgbClr val="726056"/>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03</a:t>
            </a:r>
          </a:p>
        </p:txBody>
      </p:sp>
      <p:sp>
        <p:nvSpPr>
          <p:cNvPr id="2" name="文本框 1">
            <a:extLst>
              <a:ext uri="{FF2B5EF4-FFF2-40B4-BE49-F238E27FC236}">
                <a16:creationId xmlns:a16="http://schemas.microsoft.com/office/drawing/2014/main" id="{0D4F7C53-8E95-4634-9B54-483C79D4E1FB}"/>
              </a:ext>
            </a:extLst>
          </p:cNvPr>
          <p:cNvSpPr txBox="1"/>
          <p:nvPr/>
        </p:nvSpPr>
        <p:spPr>
          <a:xfrm>
            <a:off x="2495357" y="2887244"/>
            <a:ext cx="4942130" cy="369332"/>
          </a:xfrm>
          <a:prstGeom prst="rect">
            <a:avLst/>
          </a:prstGeom>
          <a:noFill/>
        </p:spPr>
        <p:txBody>
          <a:bodyPr wrap="square" rtlCol="0">
            <a:spAutoFit/>
          </a:bodyPr>
          <a:lstStyle/>
          <a:p>
            <a:r>
              <a:rPr lang="en-US" altLang="zh-CN" dirty="0">
                <a:solidFill>
                  <a:schemeClr val="bg1"/>
                </a:solidFill>
                <a:latin typeface="+mj-ea"/>
                <a:ea typeface="+mj-ea"/>
              </a:rPr>
              <a:t>1. </a:t>
            </a:r>
            <a:r>
              <a:rPr lang="zh-CN" altLang="en-US" dirty="0">
                <a:solidFill>
                  <a:schemeClr val="bg1"/>
                </a:solidFill>
                <a:latin typeface="+mj-ea"/>
                <a:ea typeface="+mj-ea"/>
              </a:rPr>
              <a:t>通过卡尔曼过滤器得到网络当前负载状况</a:t>
            </a:r>
          </a:p>
        </p:txBody>
      </p:sp>
      <p:sp>
        <p:nvSpPr>
          <p:cNvPr id="46" name="文本框 45">
            <a:extLst>
              <a:ext uri="{FF2B5EF4-FFF2-40B4-BE49-F238E27FC236}">
                <a16:creationId xmlns:a16="http://schemas.microsoft.com/office/drawing/2014/main" id="{22E76041-39D4-42E4-A7D8-1182D0FCF74F}"/>
              </a:ext>
            </a:extLst>
          </p:cNvPr>
          <p:cNvSpPr txBox="1"/>
          <p:nvPr/>
        </p:nvSpPr>
        <p:spPr>
          <a:xfrm>
            <a:off x="2497005" y="4014193"/>
            <a:ext cx="4942130" cy="646331"/>
          </a:xfrm>
          <a:prstGeom prst="rect">
            <a:avLst/>
          </a:prstGeom>
          <a:noFill/>
        </p:spPr>
        <p:txBody>
          <a:bodyPr wrap="square" rtlCol="0">
            <a:spAutoFit/>
          </a:bodyPr>
          <a:lstStyle/>
          <a:p>
            <a:r>
              <a:rPr lang="en-US" altLang="zh-CN" dirty="0">
                <a:solidFill>
                  <a:schemeClr val="bg1"/>
                </a:solidFill>
                <a:latin typeface="+mj-ea"/>
                <a:ea typeface="+mj-ea"/>
              </a:rPr>
              <a:t>2. </a:t>
            </a:r>
            <a:r>
              <a:rPr lang="zh-CN" altLang="en-US" dirty="0">
                <a:solidFill>
                  <a:schemeClr val="bg1"/>
                </a:solidFill>
                <a:latin typeface="+mj-ea"/>
                <a:ea typeface="+mj-ea"/>
              </a:rPr>
              <a:t>利用视频接收端的</a:t>
            </a:r>
            <a:r>
              <a:rPr lang="en-US" altLang="zh-CN" dirty="0">
                <a:solidFill>
                  <a:schemeClr val="bg1"/>
                </a:solidFill>
                <a:latin typeface="+mj-ea"/>
                <a:ea typeface="+mj-ea"/>
              </a:rPr>
              <a:t>RTCP</a:t>
            </a:r>
            <a:r>
              <a:rPr lang="zh-CN" altLang="en-US" dirty="0">
                <a:solidFill>
                  <a:schemeClr val="bg1"/>
                </a:solidFill>
                <a:latin typeface="+mj-ea"/>
                <a:ea typeface="+mj-ea"/>
              </a:rPr>
              <a:t>反馈数据包来为发送端发送速率的变化提供调控的依据</a:t>
            </a:r>
          </a:p>
        </p:txBody>
      </p:sp>
    </p:spTree>
    <p:extLst>
      <p:ext uri="{BB962C8B-B14F-4D97-AF65-F5344CB8AC3E}">
        <p14:creationId xmlns:p14="http://schemas.microsoft.com/office/powerpoint/2010/main" val="1797009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txBox="1"/>
          <p:nvPr/>
        </p:nvSpPr>
        <p:spPr>
          <a:xfrm>
            <a:off x="860312" y="603908"/>
            <a:ext cx="3172727" cy="69856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45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500" dirty="0">
                <a:solidFill>
                  <a:schemeClr val="bg1"/>
                </a:solidFill>
                <a:cs typeface="+mn-ea"/>
                <a:sym typeface="+mn-lt"/>
              </a:rPr>
              <a:t>/</a:t>
            </a:r>
            <a:r>
              <a:rPr lang="en-US" altLang="zh-CN" sz="2530" dirty="0">
                <a:solidFill>
                  <a:schemeClr val="bg1"/>
                </a:solidFill>
                <a:cs typeface="+mn-ea"/>
                <a:sym typeface="+mn-lt"/>
              </a:rPr>
              <a:t>Contents</a:t>
            </a:r>
            <a:endParaRPr lang="en-GB" sz="2530" dirty="0">
              <a:solidFill>
                <a:schemeClr val="bg1"/>
              </a:solidFill>
              <a:cs typeface="+mn-ea"/>
              <a:sym typeface="+mn-lt"/>
            </a:endParaRPr>
          </a:p>
        </p:txBody>
      </p:sp>
      <p:cxnSp>
        <p:nvCxnSpPr>
          <p:cNvPr id="9" name="直接连接符 8"/>
          <p:cNvCxnSpPr/>
          <p:nvPr/>
        </p:nvCxnSpPr>
        <p:spPr>
          <a:xfrm>
            <a:off x="1038913" y="1489955"/>
            <a:ext cx="1075701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290450" y="1837484"/>
            <a:ext cx="1257483" cy="698204"/>
            <a:chOff x="2215144" y="927951"/>
            <a:chExt cx="1244730" cy="910317"/>
          </a:xfrm>
        </p:grpSpPr>
        <p:sp>
          <p:nvSpPr>
            <p:cNvPr id="11" name="平行四边形 10"/>
            <p:cNvSpPr/>
            <p:nvPr/>
          </p:nvSpPr>
          <p:spPr>
            <a:xfrm>
              <a:off x="2215144" y="982844"/>
              <a:ext cx="1120898" cy="842780"/>
            </a:xfrm>
            <a:prstGeom prst="parallelogram">
              <a:avLst>
                <a:gd name="adj" fmla="val 48207"/>
              </a:avLst>
            </a:prstGeom>
            <a:solidFill>
              <a:srgbClr val="28C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cs typeface="+mn-ea"/>
                <a:sym typeface="+mn-lt"/>
              </a:endParaRPr>
            </a:p>
          </p:txBody>
        </p:sp>
        <p:sp>
          <p:nvSpPr>
            <p:cNvPr id="12" name="文本框 9"/>
            <p:cNvSpPr txBox="1"/>
            <p:nvPr/>
          </p:nvSpPr>
          <p:spPr>
            <a:xfrm>
              <a:off x="2393075" y="927951"/>
              <a:ext cx="1066799" cy="910317"/>
            </a:xfrm>
            <a:prstGeom prst="rect">
              <a:avLst/>
            </a:prstGeom>
            <a:noFill/>
          </p:spPr>
          <p:txBody>
            <a:bodyPr wrap="square" rtlCol="0">
              <a:spAutoFit/>
            </a:bodyPr>
            <a:lstStyle/>
            <a:p>
              <a:r>
                <a:rPr lang="en-US" altLang="zh-CN" sz="3935" dirty="0">
                  <a:solidFill>
                    <a:schemeClr val="bg1"/>
                  </a:solidFill>
                  <a:cs typeface="+mn-ea"/>
                  <a:sym typeface="+mn-lt"/>
                </a:rPr>
                <a:t>01</a:t>
              </a:r>
              <a:endParaRPr lang="zh-CN" altLang="en-US" sz="3935" dirty="0">
                <a:solidFill>
                  <a:schemeClr val="bg1"/>
                </a:solidFill>
                <a:cs typeface="+mn-ea"/>
                <a:sym typeface="+mn-lt"/>
              </a:endParaRPr>
            </a:p>
          </p:txBody>
        </p:sp>
      </p:grpSp>
      <p:grpSp>
        <p:nvGrpSpPr>
          <p:cNvPr id="18" name="组合 17"/>
          <p:cNvGrpSpPr/>
          <p:nvPr/>
        </p:nvGrpSpPr>
        <p:grpSpPr>
          <a:xfrm>
            <a:off x="2453649" y="3795485"/>
            <a:ext cx="1257483" cy="698204"/>
            <a:chOff x="2215144" y="3018135"/>
            <a:chExt cx="1244730" cy="910318"/>
          </a:xfrm>
        </p:grpSpPr>
        <p:sp>
          <p:nvSpPr>
            <p:cNvPr id="19" name="平行四边形 18"/>
            <p:cNvSpPr/>
            <p:nvPr/>
          </p:nvSpPr>
          <p:spPr>
            <a:xfrm>
              <a:off x="2215144" y="3084852"/>
              <a:ext cx="1120898" cy="842781"/>
            </a:xfrm>
            <a:prstGeom prst="parallelogram">
              <a:avLst>
                <a:gd name="adj" fmla="val 48207"/>
              </a:avLst>
            </a:prstGeom>
            <a:solidFill>
              <a:srgbClr val="28C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cs typeface="+mn-ea"/>
                <a:sym typeface="+mn-lt"/>
              </a:endParaRPr>
            </a:p>
          </p:txBody>
        </p:sp>
        <p:sp>
          <p:nvSpPr>
            <p:cNvPr id="20" name="文本框 11"/>
            <p:cNvSpPr txBox="1"/>
            <p:nvPr/>
          </p:nvSpPr>
          <p:spPr>
            <a:xfrm>
              <a:off x="2393075" y="3018135"/>
              <a:ext cx="1066799" cy="910318"/>
            </a:xfrm>
            <a:prstGeom prst="rect">
              <a:avLst/>
            </a:prstGeom>
            <a:noFill/>
          </p:spPr>
          <p:txBody>
            <a:bodyPr wrap="square" rtlCol="0">
              <a:spAutoFit/>
            </a:bodyPr>
            <a:lstStyle/>
            <a:p>
              <a:r>
                <a:rPr lang="en-US" altLang="zh-CN" sz="3935" dirty="0">
                  <a:solidFill>
                    <a:schemeClr val="bg1"/>
                  </a:solidFill>
                  <a:cs typeface="+mn-ea"/>
                  <a:sym typeface="+mn-lt"/>
                </a:rPr>
                <a:t>03</a:t>
              </a:r>
              <a:endParaRPr lang="zh-CN" altLang="en-US" sz="3935" dirty="0">
                <a:solidFill>
                  <a:schemeClr val="bg1"/>
                </a:solidFill>
                <a:cs typeface="+mn-ea"/>
                <a:sym typeface="+mn-lt"/>
              </a:endParaRPr>
            </a:p>
          </p:txBody>
        </p:sp>
      </p:grpSp>
      <p:grpSp>
        <p:nvGrpSpPr>
          <p:cNvPr id="30" name="组合 29"/>
          <p:cNvGrpSpPr/>
          <p:nvPr/>
        </p:nvGrpSpPr>
        <p:grpSpPr>
          <a:xfrm>
            <a:off x="3460848" y="3795999"/>
            <a:ext cx="5423960" cy="701767"/>
            <a:chOff x="4315150" y="2295476"/>
            <a:chExt cx="3857250" cy="586312"/>
          </a:xfrm>
        </p:grpSpPr>
        <p:sp>
          <p:nvSpPr>
            <p:cNvPr id="31" name="矩形 30"/>
            <p:cNvSpPr/>
            <p:nvPr/>
          </p:nvSpPr>
          <p:spPr>
            <a:xfrm>
              <a:off x="4829907" y="2295476"/>
              <a:ext cx="2827146" cy="506711"/>
            </a:xfrm>
            <a:prstGeom prst="rect">
              <a:avLst/>
            </a:prstGeom>
            <a:ln w="15875">
              <a:noFill/>
            </a:ln>
          </p:spPr>
          <p:txBody>
            <a:bodyPr wrap="square" lIns="96435" tIns="48218" rIns="96435" bIns="48218">
              <a:spAutoFit/>
            </a:bodyPr>
            <a:lstStyle/>
            <a:p>
              <a:pPr algn="ctr">
                <a:lnSpc>
                  <a:spcPct val="150000"/>
                </a:lnSpc>
              </a:pPr>
              <a:r>
                <a:rPr lang="zh-CN" altLang="en-US" sz="2500" dirty="0">
                  <a:solidFill>
                    <a:schemeClr val="bg1"/>
                  </a:solidFill>
                  <a:latin typeface="微软雅黑" panose="020B0503020204020204" pitchFamily="34" charset="-122"/>
                  <a:ea typeface="微软雅黑" panose="020B0503020204020204" pitchFamily="34" charset="-122"/>
                  <a:cs typeface="+mn-ea"/>
                  <a:sym typeface="+mn-lt"/>
                </a:rPr>
                <a:t>当前成果</a:t>
              </a:r>
            </a:p>
          </p:txBody>
        </p:sp>
        <p:sp>
          <p:nvSpPr>
            <p:cNvPr id="32" name="平行四边形 31"/>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lnSpc>
                  <a:spcPct val="150000"/>
                </a:lnSpc>
              </a:pPr>
              <a:endParaRPr lang="zh-CN" altLang="en-US" sz="2250" b="1">
                <a:solidFill>
                  <a:schemeClr val="bg1"/>
                </a:solidFill>
                <a:cs typeface="+mn-ea"/>
                <a:sym typeface="+mn-lt"/>
              </a:endParaRPr>
            </a:p>
          </p:txBody>
        </p:sp>
      </p:grpSp>
      <p:grpSp>
        <p:nvGrpSpPr>
          <p:cNvPr id="2" name="组合 1"/>
          <p:cNvGrpSpPr/>
          <p:nvPr/>
        </p:nvGrpSpPr>
        <p:grpSpPr>
          <a:xfrm>
            <a:off x="2001192" y="4801055"/>
            <a:ext cx="1257483" cy="697575"/>
            <a:chOff x="2215144" y="3018135"/>
            <a:chExt cx="1244730" cy="909498"/>
          </a:xfrm>
        </p:grpSpPr>
        <p:sp>
          <p:nvSpPr>
            <p:cNvPr id="3" name="平行四边形 2"/>
            <p:cNvSpPr/>
            <p:nvPr/>
          </p:nvSpPr>
          <p:spPr>
            <a:xfrm>
              <a:off x="2215144" y="3084852"/>
              <a:ext cx="1120898" cy="842781"/>
            </a:xfrm>
            <a:prstGeom prst="parallelogram">
              <a:avLst>
                <a:gd name="adj" fmla="val 48207"/>
              </a:avLst>
            </a:prstGeom>
            <a:solidFill>
              <a:srgbClr val="28C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cs typeface="+mn-ea"/>
                <a:sym typeface="+mn-lt"/>
              </a:endParaRPr>
            </a:p>
          </p:txBody>
        </p:sp>
        <p:sp>
          <p:nvSpPr>
            <p:cNvPr id="4" name="文本框 11"/>
            <p:cNvSpPr txBox="1"/>
            <p:nvPr/>
          </p:nvSpPr>
          <p:spPr>
            <a:xfrm>
              <a:off x="2393075" y="3018135"/>
              <a:ext cx="1066799" cy="909048"/>
            </a:xfrm>
            <a:prstGeom prst="rect">
              <a:avLst/>
            </a:prstGeom>
            <a:noFill/>
          </p:spPr>
          <p:txBody>
            <a:bodyPr wrap="square" rtlCol="0">
              <a:spAutoFit/>
            </a:bodyPr>
            <a:lstStyle/>
            <a:p>
              <a:r>
                <a:rPr lang="en-US" altLang="zh-CN" sz="3935" dirty="0">
                  <a:solidFill>
                    <a:schemeClr val="bg1"/>
                  </a:solidFill>
                  <a:cs typeface="+mn-ea"/>
                  <a:sym typeface="+mn-lt"/>
                </a:rPr>
                <a:t>04</a:t>
              </a:r>
              <a:endParaRPr lang="zh-CN" altLang="en-US" sz="3935" dirty="0">
                <a:solidFill>
                  <a:schemeClr val="bg1"/>
                </a:solidFill>
                <a:cs typeface="+mn-ea"/>
                <a:sym typeface="+mn-lt"/>
              </a:endParaRPr>
            </a:p>
          </p:txBody>
        </p:sp>
      </p:grpSp>
      <p:grpSp>
        <p:nvGrpSpPr>
          <p:cNvPr id="5" name="组合 4"/>
          <p:cNvGrpSpPr/>
          <p:nvPr/>
        </p:nvGrpSpPr>
        <p:grpSpPr>
          <a:xfrm>
            <a:off x="3061694" y="4826800"/>
            <a:ext cx="5423960" cy="701767"/>
            <a:chOff x="4315150" y="2295476"/>
            <a:chExt cx="3857250" cy="586312"/>
          </a:xfrm>
        </p:grpSpPr>
        <p:sp>
          <p:nvSpPr>
            <p:cNvPr id="7" name="矩形 6"/>
            <p:cNvSpPr/>
            <p:nvPr/>
          </p:nvSpPr>
          <p:spPr>
            <a:xfrm>
              <a:off x="4829907" y="2295476"/>
              <a:ext cx="2827146" cy="506711"/>
            </a:xfrm>
            <a:prstGeom prst="rect">
              <a:avLst/>
            </a:prstGeom>
            <a:ln w="15875">
              <a:noFill/>
            </a:ln>
          </p:spPr>
          <p:txBody>
            <a:bodyPr wrap="square" lIns="96435" tIns="48218" rIns="96435" bIns="48218">
              <a:spAutoFit/>
            </a:bodyPr>
            <a:lstStyle/>
            <a:p>
              <a:pPr algn="ctr">
                <a:lnSpc>
                  <a:spcPct val="150000"/>
                </a:lnSpc>
              </a:pPr>
              <a:r>
                <a:rPr lang="zh-CN" altLang="en-US" sz="2500" dirty="0">
                  <a:solidFill>
                    <a:schemeClr val="bg1"/>
                  </a:solidFill>
                  <a:latin typeface="微软雅黑" panose="020B0503020204020204" pitchFamily="34" charset="-122"/>
                  <a:ea typeface="微软雅黑" panose="020B0503020204020204" pitchFamily="34" charset="-122"/>
                  <a:cs typeface="+mn-ea"/>
                  <a:sym typeface="+mn-lt"/>
                </a:rPr>
                <a:t>基本原理</a:t>
              </a:r>
            </a:p>
          </p:txBody>
        </p:sp>
        <p:sp>
          <p:nvSpPr>
            <p:cNvPr id="8" name="平行四边形 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lnSpc>
                  <a:spcPct val="150000"/>
                </a:lnSpc>
              </a:pPr>
              <a:endParaRPr lang="zh-CN" altLang="en-US" sz="2250" b="1">
                <a:solidFill>
                  <a:schemeClr val="bg1"/>
                </a:solidFill>
                <a:cs typeface="+mn-ea"/>
                <a:sym typeface="+mn-lt"/>
              </a:endParaRPr>
            </a:p>
          </p:txBody>
        </p:sp>
      </p:grpSp>
      <p:grpSp>
        <p:nvGrpSpPr>
          <p:cNvPr id="33" name="组合 32">
            <a:extLst>
              <a:ext uri="{FF2B5EF4-FFF2-40B4-BE49-F238E27FC236}">
                <a16:creationId xmlns:a16="http://schemas.microsoft.com/office/drawing/2014/main" id="{0743B0C8-2EAB-4336-8BCD-9061ABB8488A}"/>
              </a:ext>
            </a:extLst>
          </p:cNvPr>
          <p:cNvGrpSpPr/>
          <p:nvPr/>
        </p:nvGrpSpPr>
        <p:grpSpPr>
          <a:xfrm>
            <a:off x="2881940" y="2793701"/>
            <a:ext cx="1257483" cy="698204"/>
            <a:chOff x="2215144" y="927951"/>
            <a:chExt cx="1244730" cy="910317"/>
          </a:xfrm>
        </p:grpSpPr>
        <p:sp>
          <p:nvSpPr>
            <p:cNvPr id="34" name="平行四边形 33">
              <a:extLst>
                <a:ext uri="{FF2B5EF4-FFF2-40B4-BE49-F238E27FC236}">
                  <a16:creationId xmlns:a16="http://schemas.microsoft.com/office/drawing/2014/main" id="{7EEC337B-CB89-4C94-A3CB-000FA7429AD6}"/>
                </a:ext>
              </a:extLst>
            </p:cNvPr>
            <p:cNvSpPr/>
            <p:nvPr/>
          </p:nvSpPr>
          <p:spPr>
            <a:xfrm>
              <a:off x="2215144" y="982844"/>
              <a:ext cx="1120898" cy="842780"/>
            </a:xfrm>
            <a:prstGeom prst="parallelogram">
              <a:avLst>
                <a:gd name="adj" fmla="val 48207"/>
              </a:avLst>
            </a:prstGeom>
            <a:solidFill>
              <a:srgbClr val="28C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cs typeface="+mn-ea"/>
                <a:sym typeface="+mn-lt"/>
              </a:endParaRPr>
            </a:p>
          </p:txBody>
        </p:sp>
        <p:sp>
          <p:nvSpPr>
            <p:cNvPr id="35" name="文本框 9">
              <a:extLst>
                <a:ext uri="{FF2B5EF4-FFF2-40B4-BE49-F238E27FC236}">
                  <a16:creationId xmlns:a16="http://schemas.microsoft.com/office/drawing/2014/main" id="{E1BC7245-9281-4A11-8BF8-84ADE4FB11B3}"/>
                </a:ext>
              </a:extLst>
            </p:cNvPr>
            <p:cNvSpPr txBox="1"/>
            <p:nvPr/>
          </p:nvSpPr>
          <p:spPr>
            <a:xfrm>
              <a:off x="2393075" y="927951"/>
              <a:ext cx="1066799" cy="910317"/>
            </a:xfrm>
            <a:prstGeom prst="rect">
              <a:avLst/>
            </a:prstGeom>
            <a:noFill/>
          </p:spPr>
          <p:txBody>
            <a:bodyPr wrap="square" rtlCol="0">
              <a:spAutoFit/>
            </a:bodyPr>
            <a:lstStyle/>
            <a:p>
              <a:r>
                <a:rPr lang="en-US" altLang="zh-CN" sz="3935" dirty="0">
                  <a:solidFill>
                    <a:schemeClr val="bg1"/>
                  </a:solidFill>
                  <a:cs typeface="+mn-ea"/>
                  <a:sym typeface="+mn-lt"/>
                </a:rPr>
                <a:t>02</a:t>
              </a:r>
              <a:endParaRPr lang="zh-CN" altLang="en-US" sz="3935" dirty="0">
                <a:solidFill>
                  <a:schemeClr val="bg1"/>
                </a:solidFill>
                <a:cs typeface="+mn-ea"/>
                <a:sym typeface="+mn-lt"/>
              </a:endParaRPr>
            </a:p>
          </p:txBody>
        </p:sp>
      </p:grpSp>
      <p:grpSp>
        <p:nvGrpSpPr>
          <p:cNvPr id="39" name="组合 38">
            <a:extLst>
              <a:ext uri="{FF2B5EF4-FFF2-40B4-BE49-F238E27FC236}">
                <a16:creationId xmlns:a16="http://schemas.microsoft.com/office/drawing/2014/main" id="{621E72CB-AC24-4BB1-B0EB-5C5DEA60FEA2}"/>
              </a:ext>
            </a:extLst>
          </p:cNvPr>
          <p:cNvGrpSpPr/>
          <p:nvPr/>
        </p:nvGrpSpPr>
        <p:grpSpPr>
          <a:xfrm>
            <a:off x="4269135" y="1821875"/>
            <a:ext cx="5423960" cy="701767"/>
            <a:chOff x="4315150" y="2295476"/>
            <a:chExt cx="3857250" cy="586312"/>
          </a:xfrm>
        </p:grpSpPr>
        <p:sp>
          <p:nvSpPr>
            <p:cNvPr id="40" name="矩形 39">
              <a:extLst>
                <a:ext uri="{FF2B5EF4-FFF2-40B4-BE49-F238E27FC236}">
                  <a16:creationId xmlns:a16="http://schemas.microsoft.com/office/drawing/2014/main" id="{69FD7C1D-FC0C-4697-9A06-8A1D935F8DD6}"/>
                </a:ext>
              </a:extLst>
            </p:cNvPr>
            <p:cNvSpPr/>
            <p:nvPr/>
          </p:nvSpPr>
          <p:spPr>
            <a:xfrm>
              <a:off x="4829907" y="2295476"/>
              <a:ext cx="2827146" cy="506711"/>
            </a:xfrm>
            <a:prstGeom prst="rect">
              <a:avLst/>
            </a:prstGeom>
            <a:ln w="15875">
              <a:noFill/>
            </a:ln>
          </p:spPr>
          <p:txBody>
            <a:bodyPr wrap="square" lIns="96435" tIns="48218" rIns="96435" bIns="48218">
              <a:spAutoFit/>
            </a:bodyPr>
            <a:lstStyle/>
            <a:p>
              <a:pPr algn="ctr">
                <a:lnSpc>
                  <a:spcPct val="150000"/>
                </a:lnSpc>
              </a:pPr>
              <a:r>
                <a:rPr lang="zh-CN" altLang="en-US" sz="2500" dirty="0">
                  <a:solidFill>
                    <a:schemeClr val="bg1"/>
                  </a:solidFill>
                  <a:latin typeface="微软雅黑" panose="020B0503020204020204" pitchFamily="34" charset="-122"/>
                  <a:ea typeface="微软雅黑" panose="020B0503020204020204" pitchFamily="34" charset="-122"/>
                  <a:cs typeface="+mn-ea"/>
                  <a:sym typeface="+mn-lt"/>
                </a:rPr>
                <a:t>背景意义</a:t>
              </a:r>
            </a:p>
          </p:txBody>
        </p:sp>
        <p:sp>
          <p:nvSpPr>
            <p:cNvPr id="41" name="平行四边形 40">
              <a:extLst>
                <a:ext uri="{FF2B5EF4-FFF2-40B4-BE49-F238E27FC236}">
                  <a16:creationId xmlns:a16="http://schemas.microsoft.com/office/drawing/2014/main" id="{8C60E123-44EF-4FF2-8F3F-B0DC7ACF5E5F}"/>
                </a:ext>
              </a:extLst>
            </p:cNvPr>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lnSpc>
                  <a:spcPct val="150000"/>
                </a:lnSpc>
              </a:pPr>
              <a:endParaRPr lang="zh-CN" altLang="en-US" sz="2250" b="1">
                <a:solidFill>
                  <a:schemeClr val="bg1"/>
                </a:solidFill>
                <a:cs typeface="+mn-ea"/>
                <a:sym typeface="+mn-lt"/>
              </a:endParaRPr>
            </a:p>
          </p:txBody>
        </p:sp>
      </p:grpSp>
      <p:grpSp>
        <p:nvGrpSpPr>
          <p:cNvPr id="42" name="组合 41">
            <a:extLst>
              <a:ext uri="{FF2B5EF4-FFF2-40B4-BE49-F238E27FC236}">
                <a16:creationId xmlns:a16="http://schemas.microsoft.com/office/drawing/2014/main" id="{0974E2FB-44FC-4E04-BF23-A52516BA0C0C}"/>
              </a:ext>
            </a:extLst>
          </p:cNvPr>
          <p:cNvGrpSpPr/>
          <p:nvPr/>
        </p:nvGrpSpPr>
        <p:grpSpPr>
          <a:xfrm>
            <a:off x="3856641" y="2808121"/>
            <a:ext cx="5423960" cy="701767"/>
            <a:chOff x="4315150" y="2295476"/>
            <a:chExt cx="3857250" cy="586312"/>
          </a:xfrm>
        </p:grpSpPr>
        <p:sp>
          <p:nvSpPr>
            <p:cNvPr id="43" name="矩形 42">
              <a:extLst>
                <a:ext uri="{FF2B5EF4-FFF2-40B4-BE49-F238E27FC236}">
                  <a16:creationId xmlns:a16="http://schemas.microsoft.com/office/drawing/2014/main" id="{58614628-83B6-433D-AE55-2A9040170110}"/>
                </a:ext>
              </a:extLst>
            </p:cNvPr>
            <p:cNvSpPr/>
            <p:nvPr/>
          </p:nvSpPr>
          <p:spPr>
            <a:xfrm>
              <a:off x="4829907" y="2295476"/>
              <a:ext cx="2827146" cy="506711"/>
            </a:xfrm>
            <a:prstGeom prst="rect">
              <a:avLst/>
            </a:prstGeom>
            <a:ln w="15875">
              <a:noFill/>
            </a:ln>
          </p:spPr>
          <p:txBody>
            <a:bodyPr wrap="square" lIns="96435" tIns="48218" rIns="96435" bIns="48218">
              <a:spAutoFit/>
            </a:bodyPr>
            <a:lstStyle/>
            <a:p>
              <a:pPr algn="ctr">
                <a:lnSpc>
                  <a:spcPct val="150000"/>
                </a:lnSpc>
              </a:pPr>
              <a:r>
                <a:rPr lang="zh-CN" altLang="en-US" sz="2500" dirty="0">
                  <a:solidFill>
                    <a:schemeClr val="bg1"/>
                  </a:solidFill>
                  <a:latin typeface="微软雅黑" panose="020B0503020204020204" pitchFamily="34" charset="-122"/>
                  <a:ea typeface="微软雅黑" panose="020B0503020204020204" pitchFamily="34" charset="-122"/>
                  <a:cs typeface="+mn-ea"/>
                  <a:sym typeface="+mn-lt"/>
                </a:rPr>
                <a:t>项目简介</a:t>
              </a:r>
            </a:p>
          </p:txBody>
        </p:sp>
        <p:sp>
          <p:nvSpPr>
            <p:cNvPr id="44" name="平行四边形 43">
              <a:extLst>
                <a:ext uri="{FF2B5EF4-FFF2-40B4-BE49-F238E27FC236}">
                  <a16:creationId xmlns:a16="http://schemas.microsoft.com/office/drawing/2014/main" id="{FF6DA987-EFF3-40F5-81CF-7FA6ED33F9FD}"/>
                </a:ext>
              </a:extLst>
            </p:cNvPr>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lnSpc>
                  <a:spcPct val="150000"/>
                </a:lnSpc>
              </a:pPr>
              <a:endParaRPr lang="zh-CN" altLang="en-US" sz="2250" b="1">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50" advTm="0"/>
    </mc:Choice>
    <mc:Fallback xmlns="">
      <p:transition spd="slow"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1" name="矩形 10">
            <a:extLst>
              <a:ext uri="{FF2B5EF4-FFF2-40B4-BE49-F238E27FC236}">
                <a16:creationId xmlns:a16="http://schemas.microsoft.com/office/drawing/2014/main" id="{68173C19-0A1E-4CA3-8835-9CDA4AA4BE91}"/>
              </a:ext>
            </a:extLst>
          </p:cNvPr>
          <p:cNvSpPr/>
          <p:nvPr>
            <p:custDataLst>
              <p:tags r:id="rId2"/>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基于数据分析的网络拥塞控制</a:t>
            </a:r>
            <a:endParaRPr lang="zh-CN" altLang="pt-BR" sz="2700" kern="0" dirty="0">
              <a:solidFill>
                <a:srgbClr val="FFFFFF"/>
              </a:solidFill>
              <a:sym typeface="+mn-ea"/>
            </a:endParaRPr>
          </a:p>
        </p:txBody>
      </p:sp>
      <p:sp>
        <p:nvSpPr>
          <p:cNvPr id="10" name="任意多边形 10">
            <a:extLst>
              <a:ext uri="{FF2B5EF4-FFF2-40B4-BE49-F238E27FC236}">
                <a16:creationId xmlns:a16="http://schemas.microsoft.com/office/drawing/2014/main" id="{1E7333C1-32C7-484C-9128-AB7D8C7DD561}"/>
              </a:ext>
            </a:extLst>
          </p:cNvPr>
          <p:cNvSpPr/>
          <p:nvPr>
            <p:custDataLst>
              <p:tags r:id="rId3"/>
            </p:custDataLst>
          </p:nvPr>
        </p:nvSpPr>
        <p:spPr>
          <a:xfrm>
            <a:off x="1306587" y="1744117"/>
            <a:ext cx="1141940" cy="714376"/>
          </a:xfrm>
          <a:custGeom>
            <a:avLst/>
            <a:gdLst>
              <a:gd name="connsiteX0" fmla="*/ 0 w 1141940"/>
              <a:gd name="connsiteY0" fmla="*/ 0 h 714376"/>
              <a:gd name="connsiteX1" fmla="*/ 784752 w 1141940"/>
              <a:gd name="connsiteY1" fmla="*/ 0 h 714376"/>
              <a:gd name="connsiteX2" fmla="*/ 1141940 w 1141940"/>
              <a:gd name="connsiteY2" fmla="*/ 357188 h 714376"/>
              <a:gd name="connsiteX3" fmla="*/ 1141939 w 1141940"/>
              <a:gd name="connsiteY3" fmla="*/ 357188 h 714376"/>
              <a:gd name="connsiteX4" fmla="*/ 784751 w 1141940"/>
              <a:gd name="connsiteY4" fmla="*/ 714376 h 714376"/>
              <a:gd name="connsiteX5" fmla="*/ 244993 w 114194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940" h="714376">
                <a:moveTo>
                  <a:pt x="0" y="0"/>
                </a:moveTo>
                <a:lnTo>
                  <a:pt x="784752" y="0"/>
                </a:lnTo>
                <a:cubicBezTo>
                  <a:pt x="982021" y="0"/>
                  <a:pt x="1141940" y="159919"/>
                  <a:pt x="1141940" y="357188"/>
                </a:cubicBezTo>
                <a:lnTo>
                  <a:pt x="1141939" y="357188"/>
                </a:lnTo>
                <a:cubicBezTo>
                  <a:pt x="1141939" y="554457"/>
                  <a:pt x="982020" y="714376"/>
                  <a:pt x="784751" y="714376"/>
                </a:cubicBezTo>
                <a:lnTo>
                  <a:pt x="244993" y="714376"/>
                </a:lnTo>
                <a:close/>
              </a:path>
            </a:pathLst>
          </a:custGeom>
          <a:solidFill>
            <a:srgbClr val="726056"/>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03</a:t>
            </a:r>
          </a:p>
        </p:txBody>
      </p:sp>
      <p:pic>
        <p:nvPicPr>
          <p:cNvPr id="12" name="图片 11">
            <a:extLst>
              <a:ext uri="{FF2B5EF4-FFF2-40B4-BE49-F238E27FC236}">
                <a16:creationId xmlns:a16="http://schemas.microsoft.com/office/drawing/2014/main" id="{B320A775-1707-4F61-9088-92D31F3318D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03855" y="2442168"/>
            <a:ext cx="5201359" cy="2348314"/>
          </a:xfrm>
          <a:prstGeom prst="rect">
            <a:avLst/>
          </a:prstGeom>
          <a:noFill/>
          <a:ln>
            <a:noFill/>
          </a:ln>
        </p:spPr>
      </p:pic>
      <p:sp>
        <p:nvSpPr>
          <p:cNvPr id="3" name="文本框 2">
            <a:extLst>
              <a:ext uri="{FF2B5EF4-FFF2-40B4-BE49-F238E27FC236}">
                <a16:creationId xmlns:a16="http://schemas.microsoft.com/office/drawing/2014/main" id="{9FE9B8A6-4212-49EB-AF79-C004E3C95484}"/>
              </a:ext>
            </a:extLst>
          </p:cNvPr>
          <p:cNvSpPr txBox="1"/>
          <p:nvPr/>
        </p:nvSpPr>
        <p:spPr>
          <a:xfrm>
            <a:off x="7913714" y="3262382"/>
            <a:ext cx="4436519" cy="707886"/>
          </a:xfrm>
          <a:prstGeom prst="rect">
            <a:avLst/>
          </a:prstGeom>
          <a:noFill/>
        </p:spPr>
        <p:txBody>
          <a:bodyPr wrap="square" rtlCol="0">
            <a:spAutoFit/>
          </a:bodyPr>
          <a:lstStyle/>
          <a:p>
            <a:r>
              <a:rPr lang="zh-CN" altLang="en-US" sz="2000" dirty="0">
                <a:solidFill>
                  <a:schemeClr val="bg1"/>
                </a:solidFill>
                <a:latin typeface="+mj-ea"/>
                <a:ea typeface="+mj-ea"/>
              </a:rPr>
              <a:t>接收端根据反馈信息结合网络状况的分析构成了拥塞控制调调整的基础</a:t>
            </a:r>
            <a:endParaRPr lang="en-US" altLang="zh-CN" sz="2000" dirty="0">
              <a:solidFill>
                <a:schemeClr val="bg1"/>
              </a:solidFill>
              <a:latin typeface="+mj-ea"/>
              <a:ea typeface="+mj-ea"/>
            </a:endParaRPr>
          </a:p>
        </p:txBody>
      </p:sp>
      <p:sp>
        <p:nvSpPr>
          <p:cNvPr id="13" name="文本框 12">
            <a:extLst>
              <a:ext uri="{FF2B5EF4-FFF2-40B4-BE49-F238E27FC236}">
                <a16:creationId xmlns:a16="http://schemas.microsoft.com/office/drawing/2014/main" id="{63538C85-4D0B-4521-B132-B353310B39FE}"/>
              </a:ext>
            </a:extLst>
          </p:cNvPr>
          <p:cNvSpPr txBox="1"/>
          <p:nvPr/>
        </p:nvSpPr>
        <p:spPr>
          <a:xfrm>
            <a:off x="3189015" y="5140485"/>
            <a:ext cx="3877985" cy="369332"/>
          </a:xfrm>
          <a:prstGeom prst="rect">
            <a:avLst/>
          </a:prstGeom>
          <a:noFill/>
        </p:spPr>
        <p:txBody>
          <a:bodyPr wrap="none" rtlCol="0">
            <a:spAutoFit/>
          </a:bodyPr>
          <a:lstStyle/>
          <a:p>
            <a:r>
              <a:rPr lang="zh-CN" altLang="en-US" dirty="0">
                <a:solidFill>
                  <a:schemeClr val="bg1"/>
                </a:solidFill>
                <a:latin typeface="+mj-ea"/>
                <a:ea typeface="+mj-ea"/>
              </a:rPr>
              <a:t>基于数据分析的网络拥塞控制原理图</a:t>
            </a:r>
            <a:endParaRPr lang="en-US" altLang="zh-CN" dirty="0">
              <a:solidFill>
                <a:schemeClr val="bg1"/>
              </a:solidFill>
              <a:latin typeface="+mj-ea"/>
              <a:ea typeface="+mj-ea"/>
            </a:endParaRPr>
          </a:p>
        </p:txBody>
      </p:sp>
    </p:spTree>
    <p:extLst>
      <p:ext uri="{BB962C8B-B14F-4D97-AF65-F5344CB8AC3E}">
        <p14:creationId xmlns:p14="http://schemas.microsoft.com/office/powerpoint/2010/main" val="597182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04</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rPr>
              <a:t>用户画像的建立</a:t>
            </a:r>
            <a:endParaRPr lang="zh-CN" altLang="pt-BR" sz="2700" kern="0" dirty="0">
              <a:solidFill>
                <a:srgbClr val="FFFFFF"/>
              </a:solidFill>
            </a:endParaRPr>
          </a:p>
        </p:txBody>
      </p:sp>
      <p:sp>
        <p:nvSpPr>
          <p:cNvPr id="12" name="文本框 11">
            <a:extLst>
              <a:ext uri="{FF2B5EF4-FFF2-40B4-BE49-F238E27FC236}">
                <a16:creationId xmlns:a16="http://schemas.microsoft.com/office/drawing/2014/main" id="{F36064D7-7B38-4602-9AD1-46077811714D}"/>
              </a:ext>
            </a:extLst>
          </p:cNvPr>
          <p:cNvSpPr txBox="1"/>
          <p:nvPr/>
        </p:nvSpPr>
        <p:spPr>
          <a:xfrm>
            <a:off x="2612951" y="2608213"/>
            <a:ext cx="5616624" cy="1477328"/>
          </a:xfrm>
          <a:prstGeom prst="rect">
            <a:avLst/>
          </a:prstGeom>
          <a:noFill/>
        </p:spPr>
        <p:txBody>
          <a:bodyPr wrap="square" rtlCol="0">
            <a:spAutoFit/>
          </a:bodyPr>
          <a:lstStyle/>
          <a:p>
            <a:r>
              <a:rPr lang="zh-CN" altLang="en-US" dirty="0">
                <a:solidFill>
                  <a:schemeClr val="bg1"/>
                </a:solidFill>
              </a:rPr>
              <a:t>我们对用户的建模分为两个部分：</a:t>
            </a:r>
            <a:endParaRPr lang="en-US" altLang="zh-CN" dirty="0">
              <a:solidFill>
                <a:schemeClr val="bg1"/>
              </a:solidFill>
            </a:endParaRPr>
          </a:p>
          <a:p>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媒体对象和会话对象的生成模型</a:t>
            </a:r>
            <a:endParaRPr lang="en-US" altLang="zh-CN" dirty="0">
              <a:solidFill>
                <a:schemeClr val="bg1"/>
              </a:solidFill>
            </a:endParaRPr>
          </a:p>
          <a:p>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用户会话中交互式用户动作的生成模型</a:t>
            </a:r>
          </a:p>
        </p:txBody>
      </p:sp>
    </p:spTree>
    <p:extLst>
      <p:ext uri="{BB962C8B-B14F-4D97-AF65-F5344CB8AC3E}">
        <p14:creationId xmlns:p14="http://schemas.microsoft.com/office/powerpoint/2010/main" val="165061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04</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rPr>
              <a:t>用户画像的建立</a:t>
            </a:r>
            <a:endParaRPr lang="zh-CN" altLang="pt-BR" sz="2700" kern="0" dirty="0">
              <a:solidFill>
                <a:srgbClr val="FFFFFF"/>
              </a:solidFill>
            </a:endParaRPr>
          </a:p>
        </p:txBody>
      </p:sp>
      <p:sp>
        <p:nvSpPr>
          <p:cNvPr id="12" name="文本框 11">
            <a:extLst>
              <a:ext uri="{FF2B5EF4-FFF2-40B4-BE49-F238E27FC236}">
                <a16:creationId xmlns:a16="http://schemas.microsoft.com/office/drawing/2014/main" id="{F36064D7-7B38-4602-9AD1-46077811714D}"/>
              </a:ext>
            </a:extLst>
          </p:cNvPr>
          <p:cNvSpPr txBox="1"/>
          <p:nvPr/>
        </p:nvSpPr>
        <p:spPr>
          <a:xfrm>
            <a:off x="2612951" y="2608213"/>
            <a:ext cx="5616624" cy="1200329"/>
          </a:xfrm>
          <a:prstGeom prst="rect">
            <a:avLst/>
          </a:prstGeom>
          <a:noFill/>
        </p:spPr>
        <p:txBody>
          <a:bodyPr wrap="square" rtlCol="0">
            <a:spAutoFit/>
          </a:bodyPr>
          <a:lstStyle/>
          <a:p>
            <a:r>
              <a:rPr lang="zh-CN" altLang="en-US" dirty="0">
                <a:solidFill>
                  <a:schemeClr val="bg1"/>
                </a:solidFill>
              </a:rPr>
              <a:t>媒体对象和会话对象的生成模型</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参照</a:t>
            </a:r>
            <a:r>
              <a:rPr lang="en-US" altLang="zh-CN" dirty="0">
                <a:solidFill>
                  <a:schemeClr val="bg1"/>
                </a:solidFill>
              </a:rPr>
              <a:t>GISMO</a:t>
            </a:r>
            <a:r>
              <a:rPr lang="zh-CN" altLang="en-US" dirty="0">
                <a:solidFill>
                  <a:schemeClr val="bg1"/>
                </a:solidFill>
              </a:rPr>
              <a:t>给出的几种典型的媒体对象和用户会话的统计，并根据实际观察，得到建模分析如下表所示</a:t>
            </a:r>
            <a:endParaRPr lang="en-US" altLang="zh-CN" dirty="0">
              <a:solidFill>
                <a:schemeClr val="bg1"/>
              </a:solidFill>
            </a:endParaRPr>
          </a:p>
        </p:txBody>
      </p:sp>
      <p:graphicFrame>
        <p:nvGraphicFramePr>
          <p:cNvPr id="3" name="表格 2">
            <a:extLst>
              <a:ext uri="{FF2B5EF4-FFF2-40B4-BE49-F238E27FC236}">
                <a16:creationId xmlns:a16="http://schemas.microsoft.com/office/drawing/2014/main" id="{749301FC-CCB5-400C-968E-F58AF8561028}"/>
              </a:ext>
            </a:extLst>
          </p:cNvPr>
          <p:cNvGraphicFramePr>
            <a:graphicFrameLocks noGrp="1"/>
          </p:cNvGraphicFramePr>
          <p:nvPr>
            <p:extLst>
              <p:ext uri="{D42A27DB-BD31-4B8C-83A1-F6EECF244321}">
                <p14:modId xmlns:p14="http://schemas.microsoft.com/office/powerpoint/2010/main" val="2794265388"/>
              </p:ext>
            </p:extLst>
          </p:nvPr>
        </p:nvGraphicFramePr>
        <p:xfrm>
          <a:off x="3477047" y="4048373"/>
          <a:ext cx="6984776" cy="2537241"/>
        </p:xfrm>
        <a:graphic>
          <a:graphicData uri="http://schemas.openxmlformats.org/drawingml/2006/table">
            <a:tbl>
              <a:tblPr firstRow="1" firstCol="1" bandRow="1">
                <a:tableStyleId>{5C22544A-7EE6-4342-B048-85BDC9FD1C3A}</a:tableStyleId>
              </a:tblPr>
              <a:tblGrid>
                <a:gridCol w="1510672">
                  <a:extLst>
                    <a:ext uri="{9D8B030D-6E8A-4147-A177-3AD203B41FA5}">
                      <a16:colId xmlns:a16="http://schemas.microsoft.com/office/drawing/2014/main" val="770411297"/>
                    </a:ext>
                  </a:extLst>
                </a:gridCol>
                <a:gridCol w="5474104">
                  <a:extLst>
                    <a:ext uri="{9D8B030D-6E8A-4147-A177-3AD203B41FA5}">
                      <a16:colId xmlns:a16="http://schemas.microsoft.com/office/drawing/2014/main" val="2503070961"/>
                    </a:ext>
                  </a:extLst>
                </a:gridCol>
              </a:tblGrid>
              <a:tr h="230658">
                <a:tc>
                  <a:txBody>
                    <a:bodyPr/>
                    <a:lstStyle/>
                    <a:p>
                      <a:pPr indent="127000" algn="just">
                        <a:spcBef>
                          <a:spcPts val="600"/>
                        </a:spcBef>
                        <a:spcAft>
                          <a:spcPts val="600"/>
                        </a:spcAft>
                      </a:pPr>
                      <a:r>
                        <a:rPr lang="zh-CN" sz="1200">
                          <a:effectLst/>
                        </a:rPr>
                        <a:t>名称</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a:effectLst/>
                        </a:rPr>
                        <a:t>描述</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0516692"/>
                  </a:ext>
                </a:extLst>
              </a:tr>
              <a:tr h="230658">
                <a:tc>
                  <a:txBody>
                    <a:bodyPr/>
                    <a:lstStyle/>
                    <a:p>
                      <a:pPr indent="127000" algn="just">
                        <a:spcBef>
                          <a:spcPts val="600"/>
                        </a:spcBef>
                        <a:spcAft>
                          <a:spcPts val="600"/>
                        </a:spcAft>
                      </a:pPr>
                      <a:r>
                        <a:rPr lang="zh-CN" sz="1200">
                          <a:effectLst/>
                        </a:rPr>
                        <a:t>请求到达率</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a:effectLst/>
                        </a:rPr>
                        <a:t>多假设为泊松分布</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2251117"/>
                  </a:ext>
                </a:extLst>
              </a:tr>
              <a:tr h="230658">
                <a:tc>
                  <a:txBody>
                    <a:bodyPr/>
                    <a:lstStyle/>
                    <a:p>
                      <a:pPr indent="127000" algn="just">
                        <a:spcBef>
                          <a:spcPts val="600"/>
                        </a:spcBef>
                        <a:spcAft>
                          <a:spcPts val="600"/>
                        </a:spcAft>
                      </a:pPr>
                      <a:r>
                        <a:rPr lang="zh-CN" sz="1200">
                          <a:effectLst/>
                        </a:rPr>
                        <a:t>时域临近性</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a:effectLst/>
                        </a:rPr>
                        <a:t>用户访问热点视频的动作在时间上非常接近</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7976475"/>
                  </a:ext>
                </a:extLst>
              </a:tr>
              <a:tr h="461317">
                <a:tc>
                  <a:txBody>
                    <a:bodyPr/>
                    <a:lstStyle/>
                    <a:p>
                      <a:pPr indent="127000" algn="just">
                        <a:spcBef>
                          <a:spcPts val="600"/>
                        </a:spcBef>
                        <a:spcAft>
                          <a:spcPts val="600"/>
                        </a:spcAft>
                      </a:pPr>
                      <a:r>
                        <a:rPr lang="zh-CN" sz="1200">
                          <a:effectLst/>
                        </a:rPr>
                        <a:t>空域临近性</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dirty="0">
                          <a:effectLst/>
                        </a:rPr>
                        <a:t>对热点媒体对象的选择较为集中，超过</a:t>
                      </a:r>
                      <a:r>
                        <a:rPr lang="en-US" sz="1200" dirty="0">
                          <a:effectLst/>
                        </a:rPr>
                        <a:t>40%</a:t>
                      </a:r>
                      <a:r>
                        <a:rPr lang="zh-CN" sz="1200" dirty="0">
                          <a:effectLst/>
                        </a:rPr>
                        <a:t>的会话所访问的媒体对象可以共享</a:t>
                      </a:r>
                      <a:endParaRPr lang="zh-CN" sz="10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5418445"/>
                  </a:ext>
                </a:extLst>
              </a:tr>
              <a:tr h="461317">
                <a:tc>
                  <a:txBody>
                    <a:bodyPr/>
                    <a:lstStyle/>
                    <a:p>
                      <a:pPr indent="127000" algn="just">
                        <a:spcBef>
                          <a:spcPts val="600"/>
                        </a:spcBef>
                        <a:spcAft>
                          <a:spcPts val="600"/>
                        </a:spcAft>
                      </a:pPr>
                      <a:r>
                        <a:rPr lang="zh-CN" sz="1200">
                          <a:effectLst/>
                        </a:rPr>
                        <a:t>视频对象的流行度</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dirty="0">
                          <a:effectLst/>
                        </a:rPr>
                        <a:t>多数情况下媒体对象的流行度可用类</a:t>
                      </a:r>
                      <a:r>
                        <a:rPr lang="en-US" sz="1200" dirty="0" err="1">
                          <a:effectLst/>
                        </a:rPr>
                        <a:t>Zipf</a:t>
                      </a:r>
                      <a:r>
                        <a:rPr lang="zh-CN" sz="1200" dirty="0">
                          <a:effectLst/>
                        </a:rPr>
                        <a:t>分布描述，在某些情况下双</a:t>
                      </a:r>
                      <a:r>
                        <a:rPr lang="en-US" sz="1200" dirty="0" err="1">
                          <a:effectLst/>
                        </a:rPr>
                        <a:t>Zipf</a:t>
                      </a:r>
                      <a:r>
                        <a:rPr lang="zh-CN" sz="1200" dirty="0">
                          <a:effectLst/>
                        </a:rPr>
                        <a:t>分布更加接近</a:t>
                      </a:r>
                      <a:endParaRPr lang="zh-CN" sz="10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4797347"/>
                  </a:ext>
                </a:extLst>
              </a:tr>
              <a:tr h="691975">
                <a:tc>
                  <a:txBody>
                    <a:bodyPr/>
                    <a:lstStyle/>
                    <a:p>
                      <a:pPr indent="127000" algn="just">
                        <a:spcBef>
                          <a:spcPts val="600"/>
                        </a:spcBef>
                        <a:spcAft>
                          <a:spcPts val="600"/>
                        </a:spcAft>
                      </a:pPr>
                      <a:r>
                        <a:rPr lang="zh-CN" sz="1200">
                          <a:effectLst/>
                        </a:rPr>
                        <a:t>会话持续时间</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dirty="0">
                          <a:effectLst/>
                        </a:rPr>
                        <a:t>较长视频对象的会话长度可用混合型的</a:t>
                      </a:r>
                      <a:r>
                        <a:rPr lang="en-US" sz="1200" dirty="0">
                          <a:effectLst/>
                        </a:rPr>
                        <a:t>Gamma/Pareto</a:t>
                      </a:r>
                      <a:r>
                        <a:rPr lang="zh-CN" sz="1200" dirty="0">
                          <a:effectLst/>
                        </a:rPr>
                        <a:t>分布拟合；较短视频对象的会话长度分布可用对数正态（</a:t>
                      </a:r>
                      <a:r>
                        <a:rPr lang="en-US" sz="1200" dirty="0">
                          <a:effectLst/>
                        </a:rPr>
                        <a:t>Lognormal</a:t>
                      </a:r>
                      <a:r>
                        <a:rPr lang="zh-CN" sz="1200" dirty="0">
                          <a:effectLst/>
                        </a:rPr>
                        <a:t>）分布或指数（</a:t>
                      </a:r>
                      <a:r>
                        <a:rPr lang="en-US" sz="1200" dirty="0">
                          <a:effectLst/>
                        </a:rPr>
                        <a:t>Exponential</a:t>
                      </a:r>
                      <a:r>
                        <a:rPr lang="zh-CN" sz="1200" dirty="0">
                          <a:effectLst/>
                        </a:rPr>
                        <a:t>）分布拟合</a:t>
                      </a:r>
                      <a:endParaRPr lang="zh-CN" sz="10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83568471"/>
                  </a:ext>
                </a:extLst>
              </a:tr>
              <a:tr h="230658">
                <a:tc>
                  <a:txBody>
                    <a:bodyPr/>
                    <a:lstStyle/>
                    <a:p>
                      <a:pPr indent="127000" algn="just">
                        <a:spcBef>
                          <a:spcPts val="600"/>
                        </a:spcBef>
                        <a:spcAft>
                          <a:spcPts val="600"/>
                        </a:spcAft>
                      </a:pPr>
                      <a:r>
                        <a:rPr lang="zh-CN" sz="1200">
                          <a:effectLst/>
                        </a:rPr>
                        <a:t>用户交互特性</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dirty="0">
                          <a:effectLst/>
                        </a:rPr>
                        <a:t>用户的交互特性可以分为快进、快退、跳倒、跳进、播放、中止。</a:t>
                      </a:r>
                      <a:endParaRPr lang="zh-CN" sz="10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8004468"/>
                  </a:ext>
                </a:extLst>
              </a:tr>
            </a:tbl>
          </a:graphicData>
        </a:graphic>
      </p:graphicFrame>
    </p:spTree>
    <p:extLst>
      <p:ext uri="{BB962C8B-B14F-4D97-AF65-F5344CB8AC3E}">
        <p14:creationId xmlns:p14="http://schemas.microsoft.com/office/powerpoint/2010/main" val="887803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04</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rPr>
              <a:t>用户画像的建立</a:t>
            </a:r>
            <a:endParaRPr lang="zh-CN" altLang="pt-BR" sz="2700" kern="0" dirty="0">
              <a:solidFill>
                <a:srgbClr val="FFFFFF"/>
              </a:solidFill>
            </a:endParaRPr>
          </a:p>
        </p:txBody>
      </p:sp>
      <p:sp>
        <p:nvSpPr>
          <p:cNvPr id="12" name="文本框 11">
            <a:extLst>
              <a:ext uri="{FF2B5EF4-FFF2-40B4-BE49-F238E27FC236}">
                <a16:creationId xmlns:a16="http://schemas.microsoft.com/office/drawing/2014/main" id="{F36064D7-7B38-4602-9AD1-46077811714D}"/>
              </a:ext>
            </a:extLst>
          </p:cNvPr>
          <p:cNvSpPr txBox="1"/>
          <p:nvPr/>
        </p:nvSpPr>
        <p:spPr>
          <a:xfrm>
            <a:off x="2495357" y="2682197"/>
            <a:ext cx="5616624" cy="369332"/>
          </a:xfrm>
          <a:prstGeom prst="rect">
            <a:avLst/>
          </a:prstGeom>
          <a:noFill/>
        </p:spPr>
        <p:txBody>
          <a:bodyPr wrap="square" rtlCol="0">
            <a:spAutoFit/>
          </a:bodyPr>
          <a:lstStyle/>
          <a:p>
            <a:r>
              <a:rPr lang="zh-CN" altLang="en-US" dirty="0">
                <a:solidFill>
                  <a:schemeClr val="bg1"/>
                </a:solidFill>
              </a:rPr>
              <a:t>用户会话中交互式用户动作的生成模型</a:t>
            </a:r>
          </a:p>
        </p:txBody>
      </p:sp>
      <p:sp>
        <p:nvSpPr>
          <p:cNvPr id="2" name="文本框 1">
            <a:extLst>
              <a:ext uri="{FF2B5EF4-FFF2-40B4-BE49-F238E27FC236}">
                <a16:creationId xmlns:a16="http://schemas.microsoft.com/office/drawing/2014/main" id="{AFCDA72F-353B-474E-B5E0-EAAFDAD621E3}"/>
              </a:ext>
            </a:extLst>
          </p:cNvPr>
          <p:cNvSpPr txBox="1"/>
          <p:nvPr/>
        </p:nvSpPr>
        <p:spPr>
          <a:xfrm>
            <a:off x="2495959" y="3293159"/>
            <a:ext cx="3672408" cy="646331"/>
          </a:xfrm>
          <a:prstGeom prst="rect">
            <a:avLst/>
          </a:prstGeom>
          <a:noFill/>
        </p:spPr>
        <p:txBody>
          <a:bodyPr wrap="square" rtlCol="0">
            <a:spAutoFit/>
          </a:bodyPr>
          <a:lstStyle/>
          <a:p>
            <a:r>
              <a:rPr lang="zh-CN" altLang="en-US" dirty="0">
                <a:solidFill>
                  <a:schemeClr val="bg1"/>
                </a:solidFill>
              </a:rPr>
              <a:t>根据上表所得到的维度</a:t>
            </a:r>
            <a:r>
              <a:rPr lang="en-US" altLang="zh-CN" dirty="0">
                <a:solidFill>
                  <a:schemeClr val="bg1"/>
                </a:solidFill>
              </a:rPr>
              <a:t>,</a:t>
            </a:r>
            <a:r>
              <a:rPr lang="zh-CN" altLang="en-US" dirty="0">
                <a:solidFill>
                  <a:schemeClr val="bg1"/>
                </a:solidFill>
              </a:rPr>
              <a:t>定义生成媒体对象的主要统计特征如下表所示</a:t>
            </a: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70B3DCB-6965-4E58-B7FD-6F766EFA235B}"/>
                  </a:ext>
                </a:extLst>
              </p:cNvPr>
              <p:cNvGraphicFramePr>
                <a:graphicFrameLocks noGrp="1"/>
              </p:cNvGraphicFramePr>
              <p:nvPr>
                <p:extLst>
                  <p:ext uri="{D42A27DB-BD31-4B8C-83A1-F6EECF244321}">
                    <p14:modId xmlns:p14="http://schemas.microsoft.com/office/powerpoint/2010/main" val="3483553781"/>
                  </p:ext>
                </p:extLst>
              </p:nvPr>
            </p:nvGraphicFramePr>
            <p:xfrm>
              <a:off x="3621721" y="4010020"/>
              <a:ext cx="6768093" cy="2575594"/>
            </p:xfrm>
            <a:graphic>
              <a:graphicData uri="http://schemas.openxmlformats.org/drawingml/2006/table">
                <a:tbl>
                  <a:tblPr firstRow="1" firstCol="1" bandRow="1">
                    <a:tableStyleId>{5C22544A-7EE6-4342-B048-85BDC9FD1C3A}</a:tableStyleId>
                  </a:tblPr>
                  <a:tblGrid>
                    <a:gridCol w="1780453">
                      <a:extLst>
                        <a:ext uri="{9D8B030D-6E8A-4147-A177-3AD203B41FA5}">
                          <a16:colId xmlns:a16="http://schemas.microsoft.com/office/drawing/2014/main" val="2362386273"/>
                        </a:ext>
                      </a:extLst>
                    </a:gridCol>
                    <a:gridCol w="1285805">
                      <a:extLst>
                        <a:ext uri="{9D8B030D-6E8A-4147-A177-3AD203B41FA5}">
                          <a16:colId xmlns:a16="http://schemas.microsoft.com/office/drawing/2014/main" val="2925795956"/>
                        </a:ext>
                      </a:extLst>
                    </a:gridCol>
                    <a:gridCol w="2218589">
                      <a:extLst>
                        <a:ext uri="{9D8B030D-6E8A-4147-A177-3AD203B41FA5}">
                          <a16:colId xmlns:a16="http://schemas.microsoft.com/office/drawing/2014/main" val="3738128392"/>
                        </a:ext>
                      </a:extLst>
                    </a:gridCol>
                    <a:gridCol w="1483246">
                      <a:extLst>
                        <a:ext uri="{9D8B030D-6E8A-4147-A177-3AD203B41FA5}">
                          <a16:colId xmlns:a16="http://schemas.microsoft.com/office/drawing/2014/main" val="2294696190"/>
                        </a:ext>
                      </a:extLst>
                    </a:gridCol>
                  </a:tblGrid>
                  <a:tr h="230715">
                    <a:tc>
                      <a:txBody>
                        <a:bodyPr/>
                        <a:lstStyle/>
                        <a:p>
                          <a:pPr indent="127000" algn="just">
                            <a:spcBef>
                              <a:spcPts val="600"/>
                            </a:spcBef>
                            <a:spcAft>
                              <a:spcPts val="600"/>
                            </a:spcAft>
                          </a:pPr>
                          <a:r>
                            <a:rPr lang="zh-CN" sz="1200">
                              <a:effectLst/>
                            </a:rPr>
                            <a:t>对象</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a:effectLst/>
                            </a:rPr>
                            <a:t>数学模型</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a:effectLst/>
                            </a:rPr>
                            <a:t>分布密度函数</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a:effectLst/>
                            </a:rPr>
                            <a:t>典型参数配置</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8121395"/>
                      </a:ext>
                    </a:extLst>
                  </a:tr>
                  <a:tr h="724428">
                    <a:tc>
                      <a:txBody>
                        <a:bodyPr/>
                        <a:lstStyle/>
                        <a:p>
                          <a:pPr indent="127000" algn="just">
                            <a:spcBef>
                              <a:spcPts val="600"/>
                            </a:spcBef>
                            <a:spcAft>
                              <a:spcPts val="600"/>
                            </a:spcAft>
                          </a:pPr>
                          <a:r>
                            <a:rPr lang="zh-CN" sz="1200">
                              <a:effectLst/>
                            </a:rPr>
                            <a:t>媒体对象受访次数</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en-US" sz="1200">
                              <a:effectLst/>
                            </a:rPr>
                            <a:t>Zip-like</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𝑓</m:t>
                                </m:r>
                                <m:d>
                                  <m:dPr>
                                    <m:ctrlPr>
                                      <a:rPr lang="zh-CN" sz="1200" i="1">
                                        <a:effectLst/>
                                        <a:latin typeface="Cambria Math" panose="02040503050406030204" pitchFamily="18" charset="0"/>
                                      </a:rPr>
                                    </m:ctrlPr>
                                  </m:dPr>
                                  <m:e>
                                    <m:r>
                                      <a:rPr lang="en-US" sz="1200">
                                        <a:effectLst/>
                                        <a:latin typeface="Cambria Math" panose="02040503050406030204" pitchFamily="18" charset="0"/>
                                      </a:rPr>
                                      <m:t>𝑥</m:t>
                                    </m:r>
                                  </m:e>
                                </m:d>
                                <m:r>
                                  <a:rPr lang="en-US" sz="1200">
                                    <a:effectLst/>
                                    <a:latin typeface="Cambria Math" panose="02040503050406030204" pitchFamily="18" charset="0"/>
                                  </a:rPr>
                                  <m:t>= </m:t>
                                </m:r>
                                <m:f>
                                  <m:fPr>
                                    <m:ctrlPr>
                                      <a:rPr lang="zh-CN" sz="1400" i="1">
                                        <a:effectLst/>
                                        <a:latin typeface="Cambria Math" panose="02040503050406030204" pitchFamily="18" charset="0"/>
                                      </a:rPr>
                                    </m:ctrlPr>
                                  </m:fPr>
                                  <m:num>
                                    <m:r>
                                      <a:rPr lang="en-US" sz="1400">
                                        <a:effectLst/>
                                        <a:latin typeface="Cambria Math" panose="02040503050406030204" pitchFamily="18" charset="0"/>
                                      </a:rPr>
                                      <m:t>1</m:t>
                                    </m:r>
                                  </m:num>
                                  <m:den>
                                    <m:sSup>
                                      <m:sSupPr>
                                        <m:ctrlPr>
                                          <a:rPr lang="zh-CN" sz="1400" i="1">
                                            <a:effectLst/>
                                            <a:latin typeface="Cambria Math" panose="02040503050406030204" pitchFamily="18" charset="0"/>
                                          </a:rPr>
                                        </m:ctrlPr>
                                      </m:sSupPr>
                                      <m:e>
                                        <m:r>
                                          <a:rPr lang="en-US" sz="1400">
                                            <a:effectLst/>
                                            <a:latin typeface="Cambria Math" panose="02040503050406030204" pitchFamily="18" charset="0"/>
                                          </a:rPr>
                                          <m:t>𝑥</m:t>
                                        </m:r>
                                      </m:e>
                                      <m:sup>
                                        <m:r>
                                          <a:rPr lang="en-US" sz="1400">
                                            <a:effectLst/>
                                            <a:latin typeface="Cambria Math" panose="02040503050406030204" pitchFamily="18" charset="0"/>
                                          </a:rPr>
                                          <m:t>𝑎</m:t>
                                        </m:r>
                                      </m:sup>
                                    </m:sSup>
                                  </m:den>
                                </m:f>
                                <m:r>
                                  <a:rPr lang="en-US" sz="1400">
                                    <a:effectLst/>
                                    <a:latin typeface="Cambria Math" panose="02040503050406030204" pitchFamily="18" charset="0"/>
                                  </a:rPr>
                                  <m:t>    </m:t>
                                </m:r>
                                <m:r>
                                  <a:rPr lang="en-US" sz="1400">
                                    <a:effectLst/>
                                    <a:latin typeface="Cambria Math" panose="02040503050406030204" pitchFamily="18" charset="0"/>
                                  </a:rPr>
                                  <m:t>𝑥</m:t>
                                </m:r>
                                <m:r>
                                  <a:rPr lang="en-US" sz="1400">
                                    <a:effectLst/>
                                    <a:latin typeface="Cambria Math" panose="02040503050406030204" pitchFamily="18" charset="0"/>
                                  </a:rPr>
                                  <m:t>=1,2,3,…,</m:t>
                                </m:r>
                                <m:r>
                                  <a:rPr lang="en-US" sz="1400">
                                    <a:effectLst/>
                                    <a:latin typeface="Cambria Math" panose="02040503050406030204" pitchFamily="18" charset="0"/>
                                  </a:rPr>
                                  <m:t>𝑁</m:t>
                                </m:r>
                              </m:oMath>
                            </m:oMathPara>
                          </a14:m>
                          <a:endParaRPr lang="zh-CN" sz="10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en-US" sz="1200">
                              <a:effectLst/>
                            </a:rPr>
                            <a:t>a=0.73, N=100</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89455"/>
                      </a:ext>
                    </a:extLst>
                  </a:tr>
                  <a:tr h="862697">
                    <a:tc>
                      <a:txBody>
                        <a:bodyPr/>
                        <a:lstStyle/>
                        <a:p>
                          <a:pPr indent="127000" algn="just">
                            <a:spcBef>
                              <a:spcPts val="600"/>
                            </a:spcBef>
                            <a:spcAft>
                              <a:spcPts val="600"/>
                            </a:spcAft>
                          </a:pPr>
                          <a:r>
                            <a:rPr lang="zh-CN" sz="1200">
                              <a:effectLst/>
                            </a:rPr>
                            <a:t>会话的时间相关度</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en-US" sz="1200">
                              <a:effectLst/>
                            </a:rPr>
                            <a:t>Pareto</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𝑓</m:t>
                                </m:r>
                                <m:d>
                                  <m:dPr>
                                    <m:ctrlPr>
                                      <a:rPr lang="zh-CN" sz="1200" i="1">
                                        <a:effectLst/>
                                        <a:latin typeface="Cambria Math" panose="02040503050406030204" pitchFamily="18" charset="0"/>
                                      </a:rPr>
                                    </m:ctrlPr>
                                  </m:dPr>
                                  <m:e>
                                    <m:r>
                                      <a:rPr lang="en-US" sz="1200">
                                        <a:effectLst/>
                                        <a:latin typeface="Cambria Math" panose="02040503050406030204" pitchFamily="18" charset="0"/>
                                      </a:rPr>
                                      <m:t>𝑥</m:t>
                                    </m:r>
                                  </m:e>
                                </m:d>
                                <m:r>
                                  <a:rPr lang="en-US" sz="1200">
                                    <a:effectLst/>
                                    <a:latin typeface="Cambria Math" panose="02040503050406030204" pitchFamily="18" charset="0"/>
                                  </a:rPr>
                                  <m:t>= </m:t>
                                </m:r>
                                <m:f>
                                  <m:fPr>
                                    <m:ctrlPr>
                                      <a:rPr lang="zh-CN" sz="1400" i="1">
                                        <a:effectLst/>
                                        <a:latin typeface="Cambria Math" panose="02040503050406030204" pitchFamily="18" charset="0"/>
                                      </a:rPr>
                                    </m:ctrlPr>
                                  </m:fPr>
                                  <m:num>
                                    <m:sSup>
                                      <m:sSupPr>
                                        <m:ctrlPr>
                                          <a:rPr lang="zh-CN" sz="1400" i="1">
                                            <a:effectLst/>
                                            <a:latin typeface="Cambria Math" panose="02040503050406030204" pitchFamily="18" charset="0"/>
                                          </a:rPr>
                                        </m:ctrlPr>
                                      </m:sSupPr>
                                      <m:e>
                                        <m:r>
                                          <a:rPr lang="en-US" sz="1400">
                                            <a:effectLst/>
                                            <a:latin typeface="Cambria Math" panose="02040503050406030204" pitchFamily="18" charset="0"/>
                                          </a:rPr>
                                          <m:t>𝑒</m:t>
                                        </m:r>
                                      </m:e>
                                      <m:sup>
                                        <m:sSup>
                                          <m:sSupPr>
                                            <m:ctrlPr>
                                              <a:rPr lang="zh-CN" sz="1400" i="1">
                                                <a:effectLst/>
                                                <a:latin typeface="Cambria Math" panose="02040503050406030204" pitchFamily="18" charset="0"/>
                                              </a:rPr>
                                            </m:ctrlPr>
                                          </m:sSupPr>
                                          <m:e>
                                            <m:r>
                                              <a:rPr lang="en-US" sz="1400">
                                                <a:effectLst/>
                                                <a:latin typeface="Cambria Math" panose="02040503050406030204" pitchFamily="18" charset="0"/>
                                              </a:rPr>
                                              <m:t>−(</m:t>
                                            </m:r>
                                            <m:r>
                                              <a:rPr lang="en-US" sz="1400">
                                                <a:effectLst/>
                                                <a:latin typeface="Cambria Math" panose="02040503050406030204" pitchFamily="18" charset="0"/>
                                              </a:rPr>
                                              <m:t>𝑙𝑛𝑥</m:t>
                                            </m:r>
                                            <m:r>
                                              <a:rPr lang="en-US" sz="1400">
                                                <a:effectLst/>
                                                <a:latin typeface="Cambria Math" panose="02040503050406030204" pitchFamily="18" charset="0"/>
                                              </a:rPr>
                                              <m:t>−</m:t>
                                            </m:r>
                                            <m:r>
                                              <a:rPr lang="en-US" sz="1400">
                                                <a:effectLst/>
                                                <a:latin typeface="Cambria Math" panose="02040503050406030204" pitchFamily="18" charset="0"/>
                                              </a:rPr>
                                              <m:t>𝑢</m:t>
                                            </m:r>
                                            <m:r>
                                              <a:rPr lang="en-US" sz="1400">
                                                <a:effectLst/>
                                                <a:latin typeface="Cambria Math" panose="02040503050406030204" pitchFamily="18" charset="0"/>
                                              </a:rPr>
                                              <m:t>)</m:t>
                                            </m:r>
                                          </m:e>
                                          <m:sup>
                                            <m:r>
                                              <a:rPr lang="en-US" sz="1400">
                                                <a:effectLst/>
                                                <a:latin typeface="Cambria Math" panose="02040503050406030204" pitchFamily="18" charset="0"/>
                                              </a:rPr>
                                              <m:t>𝑘</m:t>
                                            </m:r>
                                          </m:sup>
                                        </m:sSup>
                                        <m:r>
                                          <a:rPr lang="en-US" sz="1400">
                                            <a:effectLst/>
                                            <a:latin typeface="Cambria Math" panose="02040503050406030204" pitchFamily="18" charset="0"/>
                                          </a:rPr>
                                          <m:t>/2</m:t>
                                        </m:r>
                                        <m:sSup>
                                          <m:sSupPr>
                                            <m:ctrlPr>
                                              <a:rPr lang="zh-CN" sz="1400" i="1">
                                                <a:effectLst/>
                                                <a:latin typeface="Cambria Math" panose="02040503050406030204" pitchFamily="18" charset="0"/>
                                              </a:rPr>
                                            </m:ctrlPr>
                                          </m:sSupPr>
                                          <m:e>
                                            <m:r>
                                              <a:rPr lang="en-US" sz="1400">
                                                <a:effectLst/>
                                                <a:latin typeface="Cambria Math" panose="02040503050406030204" pitchFamily="18" charset="0"/>
                                              </a:rPr>
                                              <m:t>𝜎</m:t>
                                            </m:r>
                                          </m:e>
                                          <m:sup>
                                            <m:r>
                                              <a:rPr lang="en-US" sz="1400">
                                                <a:effectLst/>
                                                <a:latin typeface="Cambria Math" panose="02040503050406030204" pitchFamily="18" charset="0"/>
                                              </a:rPr>
                                              <m:t>𝑘</m:t>
                                            </m:r>
                                          </m:sup>
                                        </m:sSup>
                                      </m:sup>
                                    </m:sSup>
                                  </m:num>
                                  <m:den>
                                    <m:r>
                                      <a:rPr lang="en-US" sz="1400">
                                        <a:effectLst/>
                                        <a:latin typeface="Cambria Math" panose="02040503050406030204" pitchFamily="18" charset="0"/>
                                      </a:rPr>
                                      <m:t>𝑥</m:t>
                                    </m:r>
                                    <m:r>
                                      <a:rPr lang="en-US" sz="1400">
                                        <a:effectLst/>
                                        <a:latin typeface="Cambria Math" panose="02040503050406030204" pitchFamily="18" charset="0"/>
                                      </a:rPr>
                                      <m:t>𝜎</m:t>
                                    </m:r>
                                    <m:rad>
                                      <m:radPr>
                                        <m:degHide m:val="on"/>
                                        <m:ctrlPr>
                                          <a:rPr lang="zh-CN" sz="1400" i="1">
                                            <a:effectLst/>
                                            <a:latin typeface="Cambria Math" panose="02040503050406030204" pitchFamily="18" charset="0"/>
                                          </a:rPr>
                                        </m:ctrlPr>
                                      </m:radPr>
                                      <m:deg/>
                                      <m:e>
                                        <m:r>
                                          <a:rPr lang="en-US" sz="1400">
                                            <a:effectLst/>
                                            <a:latin typeface="Cambria Math" panose="02040503050406030204" pitchFamily="18" charset="0"/>
                                          </a:rPr>
                                          <m:t>2</m:t>
                                        </m:r>
                                        <m:r>
                                          <a:rPr lang="en-US" sz="1400">
                                            <a:effectLst/>
                                            <a:latin typeface="Cambria Math" panose="02040503050406030204" pitchFamily="18" charset="0"/>
                                          </a:rPr>
                                          <m:t>𝜋</m:t>
                                        </m:r>
                                      </m:e>
                                    </m:rad>
                                  </m:den>
                                </m:f>
                                <m:r>
                                  <a:rPr lang="en-US" sz="1400">
                                    <a:effectLst/>
                                    <a:latin typeface="Cambria Math" panose="02040503050406030204" pitchFamily="18" charset="0"/>
                                  </a:rPr>
                                  <m:t>   </m:t>
                                </m:r>
                                <m:r>
                                  <a:rPr lang="en-US" sz="1400">
                                    <a:effectLst/>
                                    <a:latin typeface="Cambria Math" panose="02040503050406030204" pitchFamily="18" charset="0"/>
                                  </a:rPr>
                                  <m:t>𝑥</m:t>
                                </m:r>
                                <m:r>
                                  <a:rPr lang="en-US" sz="1400">
                                    <a:effectLst/>
                                    <a:latin typeface="Cambria Math" panose="02040503050406030204" pitchFamily="18" charset="0"/>
                                  </a:rPr>
                                  <m:t>&gt;0</m:t>
                                </m:r>
                              </m:oMath>
                            </m:oMathPara>
                          </a14:m>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en-US" sz="1200">
                              <a:effectLst/>
                            </a:rPr>
                            <a:t>u=1.0, k=0.05</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32439294"/>
                      </a:ext>
                    </a:extLst>
                  </a:tr>
                  <a:tr h="757754">
                    <a:tc>
                      <a:txBody>
                        <a:bodyPr/>
                        <a:lstStyle/>
                        <a:p>
                          <a:pPr indent="127000" algn="just">
                            <a:spcBef>
                              <a:spcPts val="600"/>
                            </a:spcBef>
                            <a:spcAft>
                              <a:spcPts val="600"/>
                            </a:spcAft>
                          </a:pPr>
                          <a:r>
                            <a:rPr lang="zh-CN" sz="1200">
                              <a:effectLst/>
                            </a:rPr>
                            <a:t>媒体对象大小</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en-US" sz="1200">
                              <a:effectLst/>
                            </a:rPr>
                            <a:t>Log-normal</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𝑓</m:t>
                                </m:r>
                                <m:d>
                                  <m:dPr>
                                    <m:ctrlPr>
                                      <a:rPr lang="zh-CN" sz="1200" i="1">
                                        <a:effectLst/>
                                        <a:latin typeface="Cambria Math" panose="02040503050406030204" pitchFamily="18" charset="0"/>
                                      </a:rPr>
                                    </m:ctrlPr>
                                  </m:dPr>
                                  <m:e>
                                    <m:r>
                                      <a:rPr lang="en-US" sz="1200">
                                        <a:effectLst/>
                                        <a:latin typeface="Cambria Math" panose="02040503050406030204" pitchFamily="18" charset="0"/>
                                      </a:rPr>
                                      <m:t>𝑥</m:t>
                                    </m:r>
                                  </m:e>
                                </m:d>
                                <m:r>
                                  <a:rPr lang="en-US" sz="1200">
                                    <a:effectLst/>
                                    <a:latin typeface="Cambria Math" panose="02040503050406030204" pitchFamily="18" charset="0"/>
                                  </a:rPr>
                                  <m:t>= </m:t>
                                </m:r>
                                <m:f>
                                  <m:fPr>
                                    <m:ctrlPr>
                                      <a:rPr lang="zh-CN" sz="1400" i="1">
                                        <a:effectLst/>
                                        <a:latin typeface="Cambria Math" panose="02040503050406030204" pitchFamily="18" charset="0"/>
                                      </a:rPr>
                                    </m:ctrlPr>
                                  </m:fPr>
                                  <m:num>
                                    <m:r>
                                      <a:rPr lang="en-US" sz="1400">
                                        <a:effectLst/>
                                        <a:latin typeface="Cambria Math" panose="02040503050406030204" pitchFamily="18" charset="0"/>
                                      </a:rPr>
                                      <m:t>𝑎</m:t>
                                    </m:r>
                                    <m:sSup>
                                      <m:sSupPr>
                                        <m:ctrlPr>
                                          <a:rPr lang="zh-CN" sz="1400" i="1">
                                            <a:effectLst/>
                                            <a:latin typeface="Cambria Math" panose="02040503050406030204" pitchFamily="18" charset="0"/>
                                          </a:rPr>
                                        </m:ctrlPr>
                                      </m:sSupPr>
                                      <m:e>
                                        <m:r>
                                          <a:rPr lang="en-US" sz="1400">
                                            <a:effectLst/>
                                            <a:latin typeface="Cambria Math" panose="02040503050406030204" pitchFamily="18" charset="0"/>
                                          </a:rPr>
                                          <m:t>𝑘</m:t>
                                        </m:r>
                                      </m:e>
                                      <m:sup>
                                        <m:r>
                                          <a:rPr lang="en-US" sz="1400">
                                            <a:effectLst/>
                                            <a:latin typeface="Cambria Math" panose="02040503050406030204" pitchFamily="18" charset="0"/>
                                          </a:rPr>
                                          <m:t>𝑎</m:t>
                                        </m:r>
                                      </m:sup>
                                    </m:sSup>
                                    <m:sSup>
                                      <m:sSupPr>
                                        <m:ctrlPr>
                                          <a:rPr lang="zh-CN" sz="1400" i="1">
                                            <a:effectLst/>
                                            <a:latin typeface="Cambria Math" panose="02040503050406030204" pitchFamily="18" charset="0"/>
                                          </a:rPr>
                                        </m:ctrlPr>
                                      </m:sSupPr>
                                      <m:e>
                                        <m:r>
                                          <a:rPr lang="en-US" sz="1400">
                                            <a:effectLst/>
                                            <a:latin typeface="Cambria Math" panose="02040503050406030204" pitchFamily="18" charset="0"/>
                                          </a:rPr>
                                          <m:t>𝑥</m:t>
                                        </m:r>
                                      </m:e>
                                      <m:sup>
                                        <m:r>
                                          <a:rPr lang="en-US" sz="1400">
                                            <a:effectLst/>
                                            <a:latin typeface="Cambria Math" panose="02040503050406030204" pitchFamily="18" charset="0"/>
                                          </a:rPr>
                                          <m:t>−</m:t>
                                        </m:r>
                                        <m:r>
                                          <a:rPr lang="en-US" sz="1400">
                                            <a:effectLst/>
                                            <a:latin typeface="Cambria Math" panose="02040503050406030204" pitchFamily="18" charset="0"/>
                                          </a:rPr>
                                          <m:t>𝑎</m:t>
                                        </m:r>
                                        <m:r>
                                          <a:rPr lang="en-US" sz="1400">
                                            <a:effectLst/>
                                            <a:latin typeface="Cambria Math" panose="02040503050406030204" pitchFamily="18" charset="0"/>
                                          </a:rPr>
                                          <m:t>−1</m:t>
                                        </m:r>
                                      </m:sup>
                                    </m:sSup>
                                  </m:num>
                                  <m:den>
                                    <m:r>
                                      <a:rPr lang="en-US" sz="1400">
                                        <a:effectLst/>
                                        <a:latin typeface="Cambria Math" panose="02040503050406030204" pitchFamily="18" charset="0"/>
                                      </a:rPr>
                                      <m:t>1− </m:t>
                                    </m:r>
                                    <m:sSup>
                                      <m:sSupPr>
                                        <m:ctrlPr>
                                          <a:rPr lang="zh-CN" sz="1400" i="1">
                                            <a:effectLst/>
                                            <a:latin typeface="Cambria Math" panose="02040503050406030204" pitchFamily="18" charset="0"/>
                                          </a:rPr>
                                        </m:ctrlPr>
                                      </m:sSupPr>
                                      <m:e>
                                        <m:r>
                                          <a:rPr lang="en-US" sz="1400">
                                            <a:effectLst/>
                                            <a:latin typeface="Cambria Math" panose="02040503050406030204" pitchFamily="18" charset="0"/>
                                          </a:rPr>
                                          <m:t>𝑘</m:t>
                                        </m:r>
                                      </m:e>
                                      <m:sup>
                                        <m:r>
                                          <a:rPr lang="en-US" sz="1400">
                                            <a:effectLst/>
                                            <a:latin typeface="Cambria Math" panose="02040503050406030204" pitchFamily="18" charset="0"/>
                                          </a:rPr>
                                          <m:t>𝑎</m:t>
                                        </m:r>
                                      </m:sup>
                                    </m:sSup>
                                  </m:den>
                                </m:f>
                                <m:r>
                                  <a:rPr lang="en-US" sz="1400">
                                    <a:effectLst/>
                                    <a:latin typeface="Cambria Math" panose="02040503050406030204" pitchFamily="18" charset="0"/>
                                  </a:rPr>
                                  <m:t>   </m:t>
                                </m:r>
                                <m:r>
                                  <a:rPr lang="en-US" sz="1400">
                                    <a:effectLst/>
                                    <a:latin typeface="Cambria Math" panose="02040503050406030204" pitchFamily="18" charset="0"/>
                                  </a:rPr>
                                  <m:t>𝑘</m:t>
                                </m:r>
                                <m:r>
                                  <a:rPr lang="en-US" sz="1400">
                                    <a:effectLst/>
                                    <a:latin typeface="Cambria Math" panose="02040503050406030204" pitchFamily="18" charset="0"/>
                                  </a:rPr>
                                  <m:t>&lt;</m:t>
                                </m:r>
                                <m:r>
                                  <a:rPr lang="en-US" sz="1400">
                                    <a:effectLst/>
                                    <a:latin typeface="Cambria Math" panose="02040503050406030204" pitchFamily="18" charset="0"/>
                                  </a:rPr>
                                  <m:t>𝑥</m:t>
                                </m:r>
                                <m:r>
                                  <a:rPr lang="en-US" sz="1400">
                                    <a:effectLst/>
                                    <a:latin typeface="Cambria Math" panose="02040503050406030204" pitchFamily="18" charset="0"/>
                                  </a:rPr>
                                  <m:t>&lt;1</m:t>
                                </m:r>
                              </m:oMath>
                            </m:oMathPara>
                          </a14:m>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en-US" sz="1200" dirty="0">
                              <a:effectLst/>
                            </a:rPr>
                            <a:t>k=10.5, a=0.5</a:t>
                          </a:r>
                          <a:endParaRPr lang="zh-CN" sz="10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6914380"/>
                      </a:ext>
                    </a:extLst>
                  </a:tr>
                </a:tbl>
              </a:graphicData>
            </a:graphic>
          </p:graphicFrame>
        </mc:Choice>
        <mc:Fallback xmlns="">
          <p:graphicFrame>
            <p:nvGraphicFramePr>
              <p:cNvPr id="3" name="表格 2">
                <a:extLst>
                  <a:ext uri="{FF2B5EF4-FFF2-40B4-BE49-F238E27FC236}">
                    <a16:creationId xmlns:a16="http://schemas.microsoft.com/office/drawing/2014/main" id="{570B3DCB-6965-4E58-B7FD-6F766EFA235B}"/>
                  </a:ext>
                </a:extLst>
              </p:cNvPr>
              <p:cNvGraphicFramePr>
                <a:graphicFrameLocks noGrp="1"/>
              </p:cNvGraphicFramePr>
              <p:nvPr>
                <p:extLst>
                  <p:ext uri="{D42A27DB-BD31-4B8C-83A1-F6EECF244321}">
                    <p14:modId xmlns:p14="http://schemas.microsoft.com/office/powerpoint/2010/main" val="3483553781"/>
                  </p:ext>
                </p:extLst>
              </p:nvPr>
            </p:nvGraphicFramePr>
            <p:xfrm>
              <a:off x="3621721" y="4010020"/>
              <a:ext cx="6768093" cy="2575594"/>
            </p:xfrm>
            <a:graphic>
              <a:graphicData uri="http://schemas.openxmlformats.org/drawingml/2006/table">
                <a:tbl>
                  <a:tblPr firstRow="1" firstCol="1" bandRow="1">
                    <a:tableStyleId>{5C22544A-7EE6-4342-B048-85BDC9FD1C3A}</a:tableStyleId>
                  </a:tblPr>
                  <a:tblGrid>
                    <a:gridCol w="1780453">
                      <a:extLst>
                        <a:ext uri="{9D8B030D-6E8A-4147-A177-3AD203B41FA5}">
                          <a16:colId xmlns:a16="http://schemas.microsoft.com/office/drawing/2014/main" val="2362386273"/>
                        </a:ext>
                      </a:extLst>
                    </a:gridCol>
                    <a:gridCol w="1285805">
                      <a:extLst>
                        <a:ext uri="{9D8B030D-6E8A-4147-A177-3AD203B41FA5}">
                          <a16:colId xmlns:a16="http://schemas.microsoft.com/office/drawing/2014/main" val="2925795956"/>
                        </a:ext>
                      </a:extLst>
                    </a:gridCol>
                    <a:gridCol w="2218589">
                      <a:extLst>
                        <a:ext uri="{9D8B030D-6E8A-4147-A177-3AD203B41FA5}">
                          <a16:colId xmlns:a16="http://schemas.microsoft.com/office/drawing/2014/main" val="3738128392"/>
                        </a:ext>
                      </a:extLst>
                    </a:gridCol>
                    <a:gridCol w="1483246">
                      <a:extLst>
                        <a:ext uri="{9D8B030D-6E8A-4147-A177-3AD203B41FA5}">
                          <a16:colId xmlns:a16="http://schemas.microsoft.com/office/drawing/2014/main" val="2294696190"/>
                        </a:ext>
                      </a:extLst>
                    </a:gridCol>
                  </a:tblGrid>
                  <a:tr h="230715">
                    <a:tc>
                      <a:txBody>
                        <a:bodyPr/>
                        <a:lstStyle/>
                        <a:p>
                          <a:pPr indent="127000" algn="just">
                            <a:spcBef>
                              <a:spcPts val="600"/>
                            </a:spcBef>
                            <a:spcAft>
                              <a:spcPts val="600"/>
                            </a:spcAft>
                          </a:pPr>
                          <a:r>
                            <a:rPr lang="zh-CN" sz="1200">
                              <a:effectLst/>
                            </a:rPr>
                            <a:t>对象</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a:effectLst/>
                            </a:rPr>
                            <a:t>数学模型</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a:effectLst/>
                            </a:rPr>
                            <a:t>分布密度函数</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zh-CN" sz="1200">
                              <a:effectLst/>
                            </a:rPr>
                            <a:t>典型参数配置</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8121395"/>
                      </a:ext>
                    </a:extLst>
                  </a:tr>
                  <a:tr h="724428">
                    <a:tc>
                      <a:txBody>
                        <a:bodyPr/>
                        <a:lstStyle/>
                        <a:p>
                          <a:pPr indent="127000" algn="just">
                            <a:spcBef>
                              <a:spcPts val="600"/>
                            </a:spcBef>
                            <a:spcAft>
                              <a:spcPts val="600"/>
                            </a:spcAft>
                          </a:pPr>
                          <a:r>
                            <a:rPr lang="zh-CN" sz="1200">
                              <a:effectLst/>
                            </a:rPr>
                            <a:t>媒体对象受访次数</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en-US" sz="1200">
                              <a:effectLst/>
                            </a:rPr>
                            <a:t>Zip-like</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a:blip r:embed="rId6"/>
                          <a:stretch>
                            <a:fillRect l="-138082" t="-38655" r="-67671" b="-226050"/>
                          </a:stretch>
                        </a:blipFill>
                      </a:tcPr>
                    </a:tc>
                    <a:tc>
                      <a:txBody>
                        <a:bodyPr/>
                        <a:lstStyle/>
                        <a:p>
                          <a:pPr indent="127000" algn="just">
                            <a:spcBef>
                              <a:spcPts val="600"/>
                            </a:spcBef>
                            <a:spcAft>
                              <a:spcPts val="600"/>
                            </a:spcAft>
                          </a:pPr>
                          <a:r>
                            <a:rPr lang="en-US" sz="1200">
                              <a:effectLst/>
                            </a:rPr>
                            <a:t>a=0.73, N=100</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89455"/>
                      </a:ext>
                    </a:extLst>
                  </a:tr>
                  <a:tr h="862697">
                    <a:tc>
                      <a:txBody>
                        <a:bodyPr/>
                        <a:lstStyle/>
                        <a:p>
                          <a:pPr indent="127000" algn="just">
                            <a:spcBef>
                              <a:spcPts val="600"/>
                            </a:spcBef>
                            <a:spcAft>
                              <a:spcPts val="600"/>
                            </a:spcAft>
                          </a:pPr>
                          <a:r>
                            <a:rPr lang="zh-CN" sz="1200">
                              <a:effectLst/>
                            </a:rPr>
                            <a:t>会话的时间相关度</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en-US" sz="1200">
                              <a:effectLst/>
                            </a:rPr>
                            <a:t>Pareto</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a:blip r:embed="rId6"/>
                          <a:stretch>
                            <a:fillRect l="-138082" t="-116197" r="-67671" b="-89437"/>
                          </a:stretch>
                        </a:blipFill>
                      </a:tcPr>
                    </a:tc>
                    <a:tc>
                      <a:txBody>
                        <a:bodyPr/>
                        <a:lstStyle/>
                        <a:p>
                          <a:pPr indent="127000" algn="just">
                            <a:spcBef>
                              <a:spcPts val="600"/>
                            </a:spcBef>
                            <a:spcAft>
                              <a:spcPts val="600"/>
                            </a:spcAft>
                          </a:pPr>
                          <a:r>
                            <a:rPr lang="en-US" sz="1200">
                              <a:effectLst/>
                            </a:rPr>
                            <a:t>u=1.0, k=0.05</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32439294"/>
                      </a:ext>
                    </a:extLst>
                  </a:tr>
                  <a:tr h="757754">
                    <a:tc>
                      <a:txBody>
                        <a:bodyPr/>
                        <a:lstStyle/>
                        <a:p>
                          <a:pPr indent="127000" algn="just">
                            <a:spcBef>
                              <a:spcPts val="600"/>
                            </a:spcBef>
                            <a:spcAft>
                              <a:spcPts val="600"/>
                            </a:spcAft>
                          </a:pPr>
                          <a:r>
                            <a:rPr lang="zh-CN" sz="1200">
                              <a:effectLst/>
                            </a:rPr>
                            <a:t>媒体对象大小</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Bef>
                              <a:spcPts val="600"/>
                            </a:spcBef>
                            <a:spcAft>
                              <a:spcPts val="600"/>
                            </a:spcAft>
                          </a:pPr>
                          <a:r>
                            <a:rPr lang="en-US" sz="1200">
                              <a:effectLst/>
                            </a:rPr>
                            <a:t>Log-normal</a:t>
                          </a:r>
                          <a:endParaRPr lang="zh-CN" sz="105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endParaRPr lang="zh-CN"/>
                        </a:p>
                      </a:txBody>
                      <a:tcPr marL="68580" marR="68580" marT="0" marB="0">
                        <a:blipFill>
                          <a:blip r:embed="rId6"/>
                          <a:stretch>
                            <a:fillRect l="-138082" t="-245600" r="-67671" b="-1600"/>
                          </a:stretch>
                        </a:blipFill>
                      </a:tcPr>
                    </a:tc>
                    <a:tc>
                      <a:txBody>
                        <a:bodyPr/>
                        <a:lstStyle/>
                        <a:p>
                          <a:pPr indent="127000" algn="just">
                            <a:spcBef>
                              <a:spcPts val="600"/>
                            </a:spcBef>
                            <a:spcAft>
                              <a:spcPts val="600"/>
                            </a:spcAft>
                          </a:pPr>
                          <a:r>
                            <a:rPr lang="en-US" sz="1200" dirty="0">
                              <a:effectLst/>
                            </a:rPr>
                            <a:t>k=10.5, a=0.5</a:t>
                          </a:r>
                          <a:endParaRPr lang="zh-CN" sz="10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6914380"/>
                      </a:ext>
                    </a:extLst>
                  </a:tr>
                </a:tbl>
              </a:graphicData>
            </a:graphic>
          </p:graphicFrame>
        </mc:Fallback>
      </mc:AlternateContent>
    </p:spTree>
    <p:extLst>
      <p:ext uri="{BB962C8B-B14F-4D97-AF65-F5344CB8AC3E}">
        <p14:creationId xmlns:p14="http://schemas.microsoft.com/office/powerpoint/2010/main" val="3527698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四、基本原理</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04</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rPr>
              <a:t>用户画像的建立</a:t>
            </a:r>
            <a:endParaRPr lang="zh-CN" altLang="pt-BR" sz="2700" kern="0" dirty="0">
              <a:solidFill>
                <a:srgbClr val="FFFFFF"/>
              </a:solidFill>
            </a:endParaRPr>
          </a:p>
        </p:txBody>
      </p:sp>
      <p:sp>
        <p:nvSpPr>
          <p:cNvPr id="12" name="文本框 11">
            <a:extLst>
              <a:ext uri="{FF2B5EF4-FFF2-40B4-BE49-F238E27FC236}">
                <a16:creationId xmlns:a16="http://schemas.microsoft.com/office/drawing/2014/main" id="{F36064D7-7B38-4602-9AD1-46077811714D}"/>
              </a:ext>
            </a:extLst>
          </p:cNvPr>
          <p:cNvSpPr txBox="1"/>
          <p:nvPr/>
        </p:nvSpPr>
        <p:spPr>
          <a:xfrm>
            <a:off x="2612951" y="2608213"/>
            <a:ext cx="7776864" cy="2585323"/>
          </a:xfrm>
          <a:prstGeom prst="rect">
            <a:avLst/>
          </a:prstGeom>
          <a:noFill/>
        </p:spPr>
        <p:txBody>
          <a:bodyPr wrap="square" rtlCol="0">
            <a:spAutoFit/>
          </a:bodyPr>
          <a:lstStyle/>
          <a:p>
            <a:r>
              <a:rPr lang="zh-CN" altLang="en-US" dirty="0">
                <a:solidFill>
                  <a:schemeClr val="bg1"/>
                </a:solidFill>
              </a:rPr>
              <a:t>交互式动作生成模型</a:t>
            </a:r>
            <a:endParaRPr lang="en-US" altLang="zh-CN" dirty="0">
              <a:solidFill>
                <a:schemeClr val="bg1"/>
              </a:solidFill>
            </a:endParaRPr>
          </a:p>
          <a:p>
            <a:endParaRPr lang="en-US" altLang="zh-CN" dirty="0">
              <a:solidFill>
                <a:schemeClr val="bg1"/>
              </a:solidFill>
            </a:endParaRPr>
          </a:p>
          <a:p>
            <a:r>
              <a:rPr lang="zh-CN" altLang="zh-CN" dirty="0">
                <a:solidFill>
                  <a:schemeClr val="bg1"/>
                </a:solidFill>
              </a:rPr>
              <a:t>为了符合实际观察到的特征分布生成随机请求行为，我们团队提出一套全新的交互式动作生成模型。</a:t>
            </a:r>
            <a:endParaRPr lang="en-US" altLang="zh-CN" dirty="0">
              <a:solidFill>
                <a:schemeClr val="bg1"/>
              </a:solidFill>
            </a:endParaRPr>
          </a:p>
          <a:p>
            <a:endParaRPr lang="en-US" altLang="zh-CN" dirty="0">
              <a:solidFill>
                <a:schemeClr val="bg1"/>
              </a:solidFill>
            </a:endParaRPr>
          </a:p>
          <a:p>
            <a:r>
              <a:rPr lang="zh-CN" altLang="zh-CN" dirty="0">
                <a:solidFill>
                  <a:schemeClr val="bg1"/>
                </a:solidFill>
              </a:rPr>
              <a:t>其中包括</a:t>
            </a:r>
            <a:r>
              <a:rPr lang="zh-CN" altLang="en-US" dirty="0">
                <a:solidFill>
                  <a:schemeClr val="bg1"/>
                </a:solidFill>
              </a:rPr>
              <a:t>：</a:t>
            </a:r>
            <a:endParaRPr lang="en-US" altLang="zh-CN" dirty="0">
              <a:solidFill>
                <a:schemeClr val="bg1"/>
              </a:solidFill>
            </a:endParaRPr>
          </a:p>
          <a:p>
            <a:pPr marL="285750" indent="-285750">
              <a:buFont typeface="Arial" panose="020B0604020202020204" pitchFamily="34" charset="0"/>
              <a:buChar char="•"/>
            </a:pPr>
            <a:r>
              <a:rPr lang="zh-CN" altLang="zh-CN" dirty="0">
                <a:solidFill>
                  <a:schemeClr val="bg1"/>
                </a:solidFill>
              </a:rPr>
              <a:t>交互式动作生成转移模型</a:t>
            </a:r>
            <a:endParaRPr lang="en-US" altLang="zh-CN" dirty="0">
              <a:solidFill>
                <a:schemeClr val="bg1"/>
              </a:solidFill>
            </a:endParaRPr>
          </a:p>
          <a:p>
            <a:pPr marL="285750" indent="-285750">
              <a:buFont typeface="Arial" panose="020B0604020202020204" pitchFamily="34" charset="0"/>
              <a:buChar char="•"/>
            </a:pPr>
            <a:r>
              <a:rPr lang="zh-CN" altLang="zh-CN" dirty="0">
                <a:solidFill>
                  <a:schemeClr val="bg1"/>
                </a:solidFill>
              </a:rPr>
              <a:t>交互式动作时间状态模型</a:t>
            </a:r>
            <a:endParaRPr lang="en-US" altLang="zh-CN" dirty="0">
              <a:solidFill>
                <a:schemeClr val="bg1"/>
              </a:solidFill>
            </a:endParaRPr>
          </a:p>
          <a:p>
            <a:pPr marL="285750" indent="-285750">
              <a:buFont typeface="Arial" panose="020B0604020202020204" pitchFamily="34" charset="0"/>
              <a:buChar char="•"/>
            </a:pPr>
            <a:r>
              <a:rPr lang="zh-CN" altLang="zh-CN" dirty="0">
                <a:solidFill>
                  <a:schemeClr val="bg1"/>
                </a:solidFill>
              </a:rPr>
              <a:t>交互式动作与媒体内容偏好关系模型</a:t>
            </a:r>
          </a:p>
        </p:txBody>
      </p:sp>
    </p:spTree>
    <p:extLst>
      <p:ext uri="{BB962C8B-B14F-4D97-AF65-F5344CB8AC3E}">
        <p14:creationId xmlns:p14="http://schemas.microsoft.com/office/powerpoint/2010/main" val="482244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矩形 331"/>
          <p:cNvSpPr/>
          <p:nvPr/>
        </p:nvSpPr>
        <p:spPr>
          <a:xfrm>
            <a:off x="0" y="0"/>
            <a:ext cx="12858750" cy="7243762"/>
          </a:xfrm>
          <a:prstGeom prst="rect">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473873" y="1492089"/>
            <a:ext cx="10384877" cy="4248472"/>
          </a:xfrm>
          <a:custGeom>
            <a:avLst/>
            <a:gdLst>
              <a:gd name="connsiteX0" fmla="*/ 1112084 w 10384877"/>
              <a:gd name="connsiteY0" fmla="*/ 0 h 4248472"/>
              <a:gd name="connsiteX1" fmla="*/ 10384877 w 10384877"/>
              <a:gd name="connsiteY1" fmla="*/ 0 h 4248472"/>
              <a:gd name="connsiteX2" fmla="*/ 10384877 w 10384877"/>
              <a:gd name="connsiteY2" fmla="*/ 4248472 h 4248472"/>
              <a:gd name="connsiteX3" fmla="*/ 1112084 w 10384877"/>
              <a:gd name="connsiteY3" fmla="*/ 4248472 h 4248472"/>
              <a:gd name="connsiteX4" fmla="*/ 1112084 w 10384877"/>
              <a:gd name="connsiteY4" fmla="*/ 4243379 h 4248472"/>
              <a:gd name="connsiteX5" fmla="*/ 1059571 w 10384877"/>
              <a:gd name="connsiteY5" fmla="*/ 4243379 h 4248472"/>
              <a:gd name="connsiteX6" fmla="*/ 0 w 10384877"/>
              <a:gd name="connsiteY6" fmla="*/ 2124238 h 4248472"/>
              <a:gd name="connsiteX7" fmla="*/ 1059571 w 10384877"/>
              <a:gd name="connsiteY7" fmla="*/ 5097 h 4248472"/>
              <a:gd name="connsiteX8" fmla="*/ 1112084 w 10384877"/>
              <a:gd name="connsiteY8" fmla="*/ 5097 h 424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4877" h="4248472">
                <a:moveTo>
                  <a:pt x="1112084" y="0"/>
                </a:moveTo>
                <a:lnTo>
                  <a:pt x="10384877" y="0"/>
                </a:lnTo>
                <a:lnTo>
                  <a:pt x="10384877" y="4248472"/>
                </a:lnTo>
                <a:lnTo>
                  <a:pt x="1112084" y="4248472"/>
                </a:lnTo>
                <a:lnTo>
                  <a:pt x="1112084" y="4243379"/>
                </a:lnTo>
                <a:lnTo>
                  <a:pt x="1059571" y="4243379"/>
                </a:lnTo>
                <a:lnTo>
                  <a:pt x="0" y="2124238"/>
                </a:lnTo>
                <a:lnTo>
                  <a:pt x="1059571" y="5097"/>
                </a:lnTo>
                <a:lnTo>
                  <a:pt x="1112084" y="5097"/>
                </a:lnTo>
                <a:close/>
              </a:path>
            </a:pathLst>
          </a:custGeom>
          <a:solidFill>
            <a:schemeClr val="accent2">
              <a:alpha val="69804"/>
            </a:schemeClr>
          </a:solidFill>
          <a:ln>
            <a:noFill/>
          </a:ln>
          <a:effectLst>
            <a:outerShdw blurRad="381000" dist="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 y="2402789"/>
            <a:ext cx="4873374" cy="2427072"/>
          </a:xfrm>
          <a:custGeom>
            <a:avLst/>
            <a:gdLst>
              <a:gd name="connsiteX0" fmla="*/ 0 w 4873374"/>
              <a:gd name="connsiteY0" fmla="*/ 0 h 2427072"/>
              <a:gd name="connsiteX1" fmla="*/ 3908311 w 4873374"/>
              <a:gd name="connsiteY1" fmla="*/ 0 h 2427072"/>
              <a:gd name="connsiteX2" fmla="*/ 3908311 w 4873374"/>
              <a:gd name="connsiteY2" fmla="*/ 2911 h 2427072"/>
              <a:gd name="connsiteX3" fmla="*/ 4268061 w 4873374"/>
              <a:gd name="connsiteY3" fmla="*/ 2911 h 2427072"/>
              <a:gd name="connsiteX4" fmla="*/ 4873374 w 4873374"/>
              <a:gd name="connsiteY4" fmla="*/ 1213536 h 2427072"/>
              <a:gd name="connsiteX5" fmla="*/ 4268061 w 4873374"/>
              <a:gd name="connsiteY5" fmla="*/ 2424161 h 2427072"/>
              <a:gd name="connsiteX6" fmla="*/ 3908311 w 4873374"/>
              <a:gd name="connsiteY6" fmla="*/ 2424161 h 2427072"/>
              <a:gd name="connsiteX7" fmla="*/ 3908311 w 4873374"/>
              <a:gd name="connsiteY7" fmla="*/ 2427072 h 2427072"/>
              <a:gd name="connsiteX8" fmla="*/ 0 w 4873374"/>
              <a:gd name="connsiteY8" fmla="*/ 2427072 h 242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3374" h="2427072">
                <a:moveTo>
                  <a:pt x="0" y="0"/>
                </a:moveTo>
                <a:lnTo>
                  <a:pt x="3908311" y="0"/>
                </a:lnTo>
                <a:lnTo>
                  <a:pt x="3908311" y="2911"/>
                </a:lnTo>
                <a:lnTo>
                  <a:pt x="4268061" y="2911"/>
                </a:lnTo>
                <a:lnTo>
                  <a:pt x="4873374" y="1213536"/>
                </a:lnTo>
                <a:lnTo>
                  <a:pt x="4268061" y="2424161"/>
                </a:lnTo>
                <a:lnTo>
                  <a:pt x="3908311" y="2424161"/>
                </a:lnTo>
                <a:lnTo>
                  <a:pt x="3908311" y="2427072"/>
                </a:lnTo>
                <a:lnTo>
                  <a:pt x="0" y="2427072"/>
                </a:lnTo>
                <a:close/>
              </a:path>
            </a:pathLst>
          </a:custGeom>
          <a:solidFill>
            <a:schemeClr val="accent1">
              <a:alpha val="69804"/>
            </a:schemeClr>
          </a:solidFill>
          <a:ln>
            <a:noFill/>
          </a:ln>
          <a:effectLst>
            <a:outerShdw blurRad="254000" dist="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p:nvPr/>
        </p:nvSpPr>
        <p:spPr>
          <a:xfrm>
            <a:off x="2296162" y="2622437"/>
            <a:ext cx="2305818" cy="1987776"/>
          </a:xfrm>
          <a:prstGeom prst="hexagon">
            <a:avLst/>
          </a:prstGeom>
          <a:solidFill>
            <a:schemeClr val="bg1"/>
          </a:solidFill>
          <a:ln>
            <a:noFill/>
          </a:ln>
          <a:effectLst>
            <a:outerShdw blurRad="3175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56"/>
          <p:cNvSpPr txBox="1"/>
          <p:nvPr/>
        </p:nvSpPr>
        <p:spPr>
          <a:xfrm>
            <a:off x="5349255" y="2790324"/>
            <a:ext cx="6143606" cy="730885"/>
          </a:xfrm>
          <a:prstGeom prst="rect">
            <a:avLst/>
          </a:prstGeom>
          <a:noFill/>
          <a:effectLst/>
        </p:spPr>
        <p:txBody>
          <a:bodyPr wrap="square" rtlCol="0">
            <a:spAutoFit/>
          </a:bodyPr>
          <a:lstStyle/>
          <a:p>
            <a:pPr>
              <a:lnSpc>
                <a:spcPct val="130000"/>
              </a:lnSpc>
            </a:pPr>
            <a:r>
              <a:rPr lang="zh-CN" altLang="en-US" sz="3200" dirty="0">
                <a:solidFill>
                  <a:schemeClr val="bg1"/>
                </a:solidFill>
                <a:latin typeface="Impact" panose="020B0806030902050204" pitchFamily="34" charset="0"/>
                <a:ea typeface="微软雅黑" panose="020B0503020204020204" pitchFamily="34" charset="-122"/>
                <a:sym typeface="Arial" panose="020B0604020202020204" pitchFamily="34" charset="0"/>
              </a:rPr>
              <a:t>请评委老师批评指正</a:t>
            </a:r>
          </a:p>
        </p:txBody>
      </p:sp>
      <p:sp>
        <p:nvSpPr>
          <p:cNvPr id="15" name="文本框 14"/>
          <p:cNvSpPr txBox="1"/>
          <p:nvPr/>
        </p:nvSpPr>
        <p:spPr>
          <a:xfrm>
            <a:off x="5349240" y="3730625"/>
            <a:ext cx="7304405" cy="645160"/>
          </a:xfrm>
          <a:prstGeom prst="rect">
            <a:avLst/>
          </a:prstGeom>
          <a:noFill/>
          <a:effectLst/>
        </p:spPr>
        <p:txBody>
          <a:bodyPr wrap="square" rtlCol="0">
            <a:spAutoFit/>
          </a:bodyPr>
          <a:lstStyle/>
          <a:p>
            <a:r>
              <a:rPr lang="zh-CN" altLang="en-US" sz="3600" cap="all">
                <a:solidFill>
                  <a:schemeClr val="bg1"/>
                </a:solidFill>
                <a:latin typeface="微软雅黑" panose="020B0503020204020204" pitchFamily="34" charset="-122"/>
                <a:ea typeface="微软雅黑" panose="020B0503020204020204" pitchFamily="34" charset="-122"/>
                <a:cs typeface="Arial" panose="020B0604020202020204" pitchFamily="34" charset="0"/>
              </a:rPr>
              <a:t>感谢老师们</a:t>
            </a:r>
            <a:r>
              <a:rPr lang="zh-CN" altLang="en-US" sz="3600" cap="all"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的倾听</a:t>
            </a:r>
          </a:p>
        </p:txBody>
      </p:sp>
      <p:pic>
        <p:nvPicPr>
          <p:cNvPr id="9" name="图片 8">
            <a:extLst>
              <a:ext uri="{FF2B5EF4-FFF2-40B4-BE49-F238E27FC236}">
                <a16:creationId xmlns:a16="http://schemas.microsoft.com/office/drawing/2014/main" id="{597A35DF-1217-4519-87A1-22E37D9028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5490" y="3011604"/>
            <a:ext cx="1599333" cy="11781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一、背景意义</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sp>
        <p:nvSpPr>
          <p:cNvPr id="20" name="任意多边形 19"/>
          <p:cNvSpPr/>
          <p:nvPr>
            <p:custDataLst>
              <p:tags r:id="rId1"/>
            </p:custDataLst>
          </p:nvPr>
        </p:nvSpPr>
        <p:spPr>
          <a:xfrm>
            <a:off x="5469919" y="2075510"/>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01</a:t>
            </a:r>
          </a:p>
        </p:txBody>
      </p:sp>
      <p:sp>
        <p:nvSpPr>
          <p:cNvPr id="21" name="任意多边形 20"/>
          <p:cNvSpPr/>
          <p:nvPr>
            <p:custDataLst>
              <p:tags r:id="rId2"/>
            </p:custDataLst>
          </p:nvPr>
        </p:nvSpPr>
        <p:spPr>
          <a:xfrm>
            <a:off x="5773710" y="2961335"/>
            <a:ext cx="1097115" cy="714376"/>
          </a:xfrm>
          <a:custGeom>
            <a:avLst/>
            <a:gdLst>
              <a:gd name="connsiteX0" fmla="*/ 0 w 1097115"/>
              <a:gd name="connsiteY0" fmla="*/ 0 h 714376"/>
              <a:gd name="connsiteX1" fmla="*/ 739927 w 1097115"/>
              <a:gd name="connsiteY1" fmla="*/ 0 h 714376"/>
              <a:gd name="connsiteX2" fmla="*/ 1097115 w 1097115"/>
              <a:gd name="connsiteY2" fmla="*/ 357188 h 714376"/>
              <a:gd name="connsiteX3" fmla="*/ 1097114 w 1097115"/>
              <a:gd name="connsiteY3" fmla="*/ 357188 h 714376"/>
              <a:gd name="connsiteX4" fmla="*/ 739926 w 1097115"/>
              <a:gd name="connsiteY4" fmla="*/ 714376 h 714376"/>
              <a:gd name="connsiteX5" fmla="*/ 244992 w 1097115"/>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115" h="714376">
                <a:moveTo>
                  <a:pt x="0" y="0"/>
                </a:moveTo>
                <a:lnTo>
                  <a:pt x="739927" y="0"/>
                </a:lnTo>
                <a:cubicBezTo>
                  <a:pt x="937196" y="0"/>
                  <a:pt x="1097115" y="159919"/>
                  <a:pt x="1097115" y="357188"/>
                </a:cubicBezTo>
                <a:lnTo>
                  <a:pt x="1097114" y="357188"/>
                </a:lnTo>
                <a:cubicBezTo>
                  <a:pt x="1097114" y="554457"/>
                  <a:pt x="937195" y="714376"/>
                  <a:pt x="739926" y="714376"/>
                </a:cubicBezTo>
                <a:lnTo>
                  <a:pt x="244992" y="714376"/>
                </a:lnTo>
                <a:close/>
              </a:path>
            </a:pathLst>
          </a:custGeom>
          <a:solidFill>
            <a:srgbClr val="AD8F67"/>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02</a:t>
            </a:r>
          </a:p>
        </p:txBody>
      </p:sp>
      <p:sp>
        <p:nvSpPr>
          <p:cNvPr id="11" name="任意多边形 10"/>
          <p:cNvSpPr/>
          <p:nvPr>
            <p:custDataLst>
              <p:tags r:id="rId3"/>
            </p:custDataLst>
          </p:nvPr>
        </p:nvSpPr>
        <p:spPr>
          <a:xfrm>
            <a:off x="6077499" y="3847160"/>
            <a:ext cx="1141940" cy="714376"/>
          </a:xfrm>
          <a:custGeom>
            <a:avLst/>
            <a:gdLst>
              <a:gd name="connsiteX0" fmla="*/ 0 w 1141940"/>
              <a:gd name="connsiteY0" fmla="*/ 0 h 714376"/>
              <a:gd name="connsiteX1" fmla="*/ 784752 w 1141940"/>
              <a:gd name="connsiteY1" fmla="*/ 0 h 714376"/>
              <a:gd name="connsiteX2" fmla="*/ 1141940 w 1141940"/>
              <a:gd name="connsiteY2" fmla="*/ 357188 h 714376"/>
              <a:gd name="connsiteX3" fmla="*/ 1141939 w 1141940"/>
              <a:gd name="connsiteY3" fmla="*/ 357188 h 714376"/>
              <a:gd name="connsiteX4" fmla="*/ 784751 w 1141940"/>
              <a:gd name="connsiteY4" fmla="*/ 714376 h 714376"/>
              <a:gd name="connsiteX5" fmla="*/ 244993 w 114194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940" h="714376">
                <a:moveTo>
                  <a:pt x="0" y="0"/>
                </a:moveTo>
                <a:lnTo>
                  <a:pt x="784752" y="0"/>
                </a:lnTo>
                <a:cubicBezTo>
                  <a:pt x="982021" y="0"/>
                  <a:pt x="1141940" y="159919"/>
                  <a:pt x="1141940" y="357188"/>
                </a:cubicBezTo>
                <a:lnTo>
                  <a:pt x="1141939" y="357188"/>
                </a:lnTo>
                <a:cubicBezTo>
                  <a:pt x="1141939" y="554457"/>
                  <a:pt x="982020" y="714376"/>
                  <a:pt x="784751" y="714376"/>
                </a:cubicBezTo>
                <a:lnTo>
                  <a:pt x="244993" y="714376"/>
                </a:lnTo>
                <a:close/>
              </a:path>
            </a:pathLst>
          </a:custGeom>
          <a:solidFill>
            <a:srgbClr val="726056"/>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03</a:t>
            </a:r>
          </a:p>
        </p:txBody>
      </p:sp>
      <p:sp>
        <p:nvSpPr>
          <p:cNvPr id="12" name="矩形 11"/>
          <p:cNvSpPr/>
          <p:nvPr>
            <p:custDataLst>
              <p:tags r:id="rId4"/>
            </p:custDataLst>
          </p:nvPr>
        </p:nvSpPr>
        <p:spPr>
          <a:xfrm>
            <a:off x="6522210" y="2225206"/>
            <a:ext cx="4663167" cy="414985"/>
          </a:xfrm>
          <a:prstGeom prst="rect">
            <a:avLst/>
          </a:prstGeom>
        </p:spPr>
        <p:txBody>
          <a:bodyPr wrap="square" anchor="ctr" anchorCtr="0">
            <a:noAutofit/>
          </a:bodyPr>
          <a:lstStyle/>
          <a:p>
            <a:pPr>
              <a:lnSpc>
                <a:spcPct val="130000"/>
              </a:lnSpc>
            </a:pPr>
            <a:r>
              <a:rPr lang="zh-CN" altLang="en-US" sz="2700" kern="0" dirty="0">
                <a:solidFill>
                  <a:srgbClr val="FFFFFF"/>
                </a:solidFill>
              </a:rPr>
              <a:t>流媒体服务面向人群指数增长</a:t>
            </a:r>
            <a:endParaRPr lang="zh-CN" altLang="pt-BR" sz="2700" kern="0" dirty="0">
              <a:solidFill>
                <a:srgbClr val="FFFFFF"/>
              </a:solidFill>
            </a:endParaRPr>
          </a:p>
        </p:txBody>
      </p:sp>
      <p:sp>
        <p:nvSpPr>
          <p:cNvPr id="27" name="矩形 26"/>
          <p:cNvSpPr/>
          <p:nvPr>
            <p:custDataLst>
              <p:tags r:id="rId5"/>
            </p:custDataLst>
          </p:nvPr>
        </p:nvSpPr>
        <p:spPr>
          <a:xfrm>
            <a:off x="6870825" y="3111031"/>
            <a:ext cx="4663167" cy="414985"/>
          </a:xfrm>
          <a:prstGeom prst="rect">
            <a:avLst/>
          </a:prstGeom>
        </p:spPr>
        <p:txBody>
          <a:bodyPr wrap="square" anchor="ctr" anchorCtr="0">
            <a:noAutofit/>
          </a:bodyPr>
          <a:lstStyle/>
          <a:p>
            <a:pPr>
              <a:lnSpc>
                <a:spcPct val="130000"/>
              </a:lnSpc>
            </a:pPr>
            <a:r>
              <a:rPr lang="zh-CN" altLang="en-US" sz="2700" kern="0" dirty="0">
                <a:solidFill>
                  <a:srgbClr val="FFFFFF"/>
                </a:solidFill>
              </a:rPr>
              <a:t>服务器性能跟不上用户需求</a:t>
            </a:r>
            <a:endParaRPr lang="zh-CN" altLang="pt-BR" sz="2700" kern="0" dirty="0">
              <a:solidFill>
                <a:srgbClr val="FFFFFF"/>
              </a:solidFill>
            </a:endParaRPr>
          </a:p>
        </p:txBody>
      </p:sp>
      <p:sp>
        <p:nvSpPr>
          <p:cNvPr id="28" name="矩形 27"/>
          <p:cNvSpPr/>
          <p:nvPr>
            <p:custDataLst>
              <p:tags r:id="rId6"/>
            </p:custDataLst>
          </p:nvPr>
        </p:nvSpPr>
        <p:spPr>
          <a:xfrm>
            <a:off x="7219440" y="3996856"/>
            <a:ext cx="466316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用户分散，服务器部署难</a:t>
            </a:r>
            <a:endParaRPr lang="zh-CN" altLang="pt-BR" sz="2700" kern="0" dirty="0">
              <a:solidFill>
                <a:srgbClr val="FFFFFF"/>
              </a:solidFill>
              <a:sym typeface="+mn-ea"/>
            </a:endParaRPr>
          </a:p>
        </p:txBody>
      </p:sp>
      <p:pic>
        <p:nvPicPr>
          <p:cNvPr id="37" name="图片 36"/>
          <p:cNvPicPr>
            <a:picLocks noChangeAspect="1"/>
          </p:cNvPicPr>
          <p:nvPr>
            <p:custDataLst>
              <p:tags r:id="rId7"/>
            </p:custDataLst>
          </p:nvPr>
        </p:nvPicPr>
        <p:blipFill>
          <a:blip r:embed="rId11"/>
          <a:srcRect l="50449"/>
          <a:stretch>
            <a:fillRect/>
          </a:stretch>
        </p:blipFill>
        <p:spPr>
          <a:xfrm rot="20460000">
            <a:off x="6190027" y="1590972"/>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pic>
        <p:nvPicPr>
          <p:cNvPr id="3" name="图片 2">
            <a:extLst>
              <a:ext uri="{FF2B5EF4-FFF2-40B4-BE49-F238E27FC236}">
                <a16:creationId xmlns:a16="http://schemas.microsoft.com/office/drawing/2014/main" id="{47A3E849-1CD3-4EAA-8947-48972C6BEA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2222" y="2791668"/>
            <a:ext cx="4667063" cy="2625223"/>
          </a:xfrm>
          <a:prstGeom prst="rect">
            <a:avLst/>
          </a:prstGeom>
        </p:spPr>
      </p:pic>
      <p:sp>
        <p:nvSpPr>
          <p:cNvPr id="17" name="任意多边形 19">
            <a:extLst>
              <a:ext uri="{FF2B5EF4-FFF2-40B4-BE49-F238E27FC236}">
                <a16:creationId xmlns:a16="http://schemas.microsoft.com/office/drawing/2014/main" id="{62ADF882-0949-4381-B12D-536FE0177B70}"/>
              </a:ext>
            </a:extLst>
          </p:cNvPr>
          <p:cNvSpPr/>
          <p:nvPr>
            <p:custDataLst>
              <p:tags r:id="rId8"/>
            </p:custDataLst>
          </p:nvPr>
        </p:nvSpPr>
        <p:spPr>
          <a:xfrm>
            <a:off x="6429375" y="4852210"/>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04</a:t>
            </a:r>
          </a:p>
        </p:txBody>
      </p:sp>
      <p:sp>
        <p:nvSpPr>
          <p:cNvPr id="18" name="矩形 17">
            <a:extLst>
              <a:ext uri="{FF2B5EF4-FFF2-40B4-BE49-F238E27FC236}">
                <a16:creationId xmlns:a16="http://schemas.microsoft.com/office/drawing/2014/main" id="{EA922167-E9EC-4FAD-B702-069EBEBE38B1}"/>
              </a:ext>
            </a:extLst>
          </p:cNvPr>
          <p:cNvSpPr/>
          <p:nvPr>
            <p:custDataLst>
              <p:tags r:id="rId9"/>
            </p:custDataLst>
          </p:nvPr>
        </p:nvSpPr>
        <p:spPr>
          <a:xfrm>
            <a:off x="7481666" y="5001906"/>
            <a:ext cx="4663167" cy="414985"/>
          </a:xfrm>
          <a:prstGeom prst="rect">
            <a:avLst/>
          </a:prstGeom>
        </p:spPr>
        <p:txBody>
          <a:bodyPr wrap="square" anchor="ctr" anchorCtr="0">
            <a:noAutofit/>
          </a:bodyPr>
          <a:lstStyle/>
          <a:p>
            <a:pPr>
              <a:lnSpc>
                <a:spcPct val="130000"/>
              </a:lnSpc>
            </a:pPr>
            <a:r>
              <a:rPr lang="zh-CN" altLang="en-US" sz="2700" kern="0" dirty="0">
                <a:solidFill>
                  <a:srgbClr val="FFFFFF"/>
                </a:solidFill>
              </a:rPr>
              <a:t>访问高峰期，服务器负载重</a:t>
            </a:r>
            <a:endParaRPr lang="zh-CN" altLang="pt-BR" sz="2700" kern="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一、背景意义</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01</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rPr>
              <a:t>流媒体服务面向人群指数增长</a:t>
            </a:r>
            <a:endParaRPr lang="zh-CN" altLang="pt-BR" sz="2700" kern="0" dirty="0">
              <a:solidFill>
                <a:srgbClr val="FFFFFF"/>
              </a:solidFill>
            </a:endParaRPr>
          </a:p>
        </p:txBody>
      </p:sp>
      <p:pic>
        <p:nvPicPr>
          <p:cNvPr id="5" name="图片 4">
            <a:extLst>
              <a:ext uri="{FF2B5EF4-FFF2-40B4-BE49-F238E27FC236}">
                <a16:creationId xmlns:a16="http://schemas.microsoft.com/office/drawing/2014/main" id="{96DA2109-A446-4033-B6DE-11070D259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2991" y="3026013"/>
            <a:ext cx="5715000" cy="2857500"/>
          </a:xfrm>
          <a:prstGeom prst="rect">
            <a:avLst/>
          </a:prstGeom>
        </p:spPr>
      </p:pic>
      <p:sp>
        <p:nvSpPr>
          <p:cNvPr id="12" name="文本框 11">
            <a:extLst>
              <a:ext uri="{FF2B5EF4-FFF2-40B4-BE49-F238E27FC236}">
                <a16:creationId xmlns:a16="http://schemas.microsoft.com/office/drawing/2014/main" id="{A9998B6E-E837-4AA7-A5C3-C52A45A76E0E}"/>
              </a:ext>
            </a:extLst>
          </p:cNvPr>
          <p:cNvSpPr txBox="1"/>
          <p:nvPr/>
        </p:nvSpPr>
        <p:spPr>
          <a:xfrm>
            <a:off x="4236441" y="5992589"/>
            <a:ext cx="2715856" cy="369332"/>
          </a:xfrm>
          <a:prstGeom prst="rect">
            <a:avLst/>
          </a:prstGeom>
          <a:noFill/>
        </p:spPr>
        <p:txBody>
          <a:bodyPr wrap="square" rtlCol="0">
            <a:spAutoFit/>
          </a:bodyPr>
          <a:lstStyle/>
          <a:p>
            <a:r>
              <a:rPr lang="zh-CN" altLang="en-US" dirty="0">
                <a:solidFill>
                  <a:schemeClr val="bg1"/>
                </a:solidFill>
              </a:rPr>
              <a:t>资料来源于：</a:t>
            </a:r>
            <a:r>
              <a:rPr lang="zh-CN" altLang="en-US" dirty="0">
                <a:solidFill>
                  <a:schemeClr val="bg1"/>
                </a:solidFill>
                <a:hlinkClick r:id="rId7"/>
              </a:rPr>
              <a:t>前瞻网</a:t>
            </a:r>
            <a:endParaRPr lang="zh-CN" altLang="en-US" dirty="0">
              <a:solidFill>
                <a:schemeClr val="bg1"/>
              </a:solidFill>
            </a:endParaRPr>
          </a:p>
        </p:txBody>
      </p:sp>
      <p:sp>
        <p:nvSpPr>
          <p:cNvPr id="13" name="文本框 12">
            <a:extLst>
              <a:ext uri="{FF2B5EF4-FFF2-40B4-BE49-F238E27FC236}">
                <a16:creationId xmlns:a16="http://schemas.microsoft.com/office/drawing/2014/main" id="{E8192657-B13F-4E57-9A0B-74899A89B069}"/>
              </a:ext>
            </a:extLst>
          </p:cNvPr>
          <p:cNvSpPr txBox="1"/>
          <p:nvPr/>
        </p:nvSpPr>
        <p:spPr>
          <a:xfrm>
            <a:off x="4510119" y="2458493"/>
            <a:ext cx="2715856" cy="338554"/>
          </a:xfrm>
          <a:prstGeom prst="rect">
            <a:avLst/>
          </a:prstGeom>
          <a:noFill/>
        </p:spPr>
        <p:txBody>
          <a:bodyPr wrap="square" rtlCol="0">
            <a:spAutoFit/>
          </a:bodyPr>
          <a:lstStyle/>
          <a:p>
            <a:r>
              <a:rPr lang="zh-CN" altLang="en-US" sz="1600" dirty="0">
                <a:solidFill>
                  <a:schemeClr val="bg1"/>
                </a:solidFill>
              </a:rPr>
              <a:t>网络视频市场规模统计</a:t>
            </a:r>
          </a:p>
        </p:txBody>
      </p:sp>
    </p:spTree>
    <p:extLst>
      <p:ext uri="{BB962C8B-B14F-4D97-AF65-F5344CB8AC3E}">
        <p14:creationId xmlns:p14="http://schemas.microsoft.com/office/powerpoint/2010/main" val="278323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一、背景意义</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6"/>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01</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rPr>
              <a:t>服务器性能跟不上用户需求</a:t>
            </a:r>
            <a:endParaRPr lang="zh-CN" altLang="pt-BR" sz="2700" kern="0" dirty="0">
              <a:solidFill>
                <a:srgbClr val="FFFFFF"/>
              </a:solidFill>
            </a:endParaRPr>
          </a:p>
        </p:txBody>
      </p:sp>
      <p:sp>
        <p:nvSpPr>
          <p:cNvPr id="14" name="任意多边形 20">
            <a:extLst>
              <a:ext uri="{FF2B5EF4-FFF2-40B4-BE49-F238E27FC236}">
                <a16:creationId xmlns:a16="http://schemas.microsoft.com/office/drawing/2014/main" id="{5FC2029D-0B96-419A-AF77-17AFD3D748BB}"/>
              </a:ext>
            </a:extLst>
          </p:cNvPr>
          <p:cNvSpPr/>
          <p:nvPr>
            <p:custDataLst>
              <p:tags r:id="rId4"/>
            </p:custDataLst>
          </p:nvPr>
        </p:nvSpPr>
        <p:spPr>
          <a:xfrm>
            <a:off x="1271982" y="1744117"/>
            <a:ext cx="1097115" cy="714376"/>
          </a:xfrm>
          <a:custGeom>
            <a:avLst/>
            <a:gdLst>
              <a:gd name="connsiteX0" fmla="*/ 0 w 1097115"/>
              <a:gd name="connsiteY0" fmla="*/ 0 h 714376"/>
              <a:gd name="connsiteX1" fmla="*/ 739927 w 1097115"/>
              <a:gd name="connsiteY1" fmla="*/ 0 h 714376"/>
              <a:gd name="connsiteX2" fmla="*/ 1097115 w 1097115"/>
              <a:gd name="connsiteY2" fmla="*/ 357188 h 714376"/>
              <a:gd name="connsiteX3" fmla="*/ 1097114 w 1097115"/>
              <a:gd name="connsiteY3" fmla="*/ 357188 h 714376"/>
              <a:gd name="connsiteX4" fmla="*/ 739926 w 1097115"/>
              <a:gd name="connsiteY4" fmla="*/ 714376 h 714376"/>
              <a:gd name="connsiteX5" fmla="*/ 244992 w 1097115"/>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115" h="714376">
                <a:moveTo>
                  <a:pt x="0" y="0"/>
                </a:moveTo>
                <a:lnTo>
                  <a:pt x="739927" y="0"/>
                </a:lnTo>
                <a:cubicBezTo>
                  <a:pt x="937196" y="0"/>
                  <a:pt x="1097115" y="159919"/>
                  <a:pt x="1097115" y="357188"/>
                </a:cubicBezTo>
                <a:lnTo>
                  <a:pt x="1097114" y="357188"/>
                </a:lnTo>
                <a:cubicBezTo>
                  <a:pt x="1097114" y="554457"/>
                  <a:pt x="937195" y="714376"/>
                  <a:pt x="739926" y="714376"/>
                </a:cubicBezTo>
                <a:lnTo>
                  <a:pt x="244992" y="714376"/>
                </a:lnTo>
                <a:close/>
              </a:path>
            </a:pathLst>
          </a:custGeom>
          <a:solidFill>
            <a:srgbClr val="AD8F67"/>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02</a:t>
            </a:r>
          </a:p>
        </p:txBody>
      </p:sp>
      <p:pic>
        <p:nvPicPr>
          <p:cNvPr id="3" name="图片 2">
            <a:extLst>
              <a:ext uri="{FF2B5EF4-FFF2-40B4-BE49-F238E27FC236}">
                <a16:creationId xmlns:a16="http://schemas.microsoft.com/office/drawing/2014/main" id="{A8D785F2-ACF2-43EB-BC90-C4B489FD42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0359" y="2619963"/>
            <a:ext cx="4521572" cy="2542458"/>
          </a:xfrm>
          <a:prstGeom prst="rect">
            <a:avLst/>
          </a:prstGeom>
        </p:spPr>
      </p:pic>
      <p:sp>
        <p:nvSpPr>
          <p:cNvPr id="6" name="文本框 5">
            <a:extLst>
              <a:ext uri="{FF2B5EF4-FFF2-40B4-BE49-F238E27FC236}">
                <a16:creationId xmlns:a16="http://schemas.microsoft.com/office/drawing/2014/main" id="{45BFD9D9-3083-4E6B-8649-9BF15A398ADD}"/>
              </a:ext>
            </a:extLst>
          </p:cNvPr>
          <p:cNvSpPr txBox="1"/>
          <p:nvPr/>
        </p:nvSpPr>
        <p:spPr>
          <a:xfrm>
            <a:off x="8182115" y="2627521"/>
            <a:ext cx="3494177" cy="224676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solidFill>
                  <a:schemeClr val="bg1"/>
                </a:solidFill>
                <a:latin typeface="+mn-ea"/>
                <a:ea typeface="+mn-ea"/>
              </a:rPr>
              <a:t>更高清晰度的画质</a:t>
            </a:r>
            <a:endParaRPr lang="en-US" altLang="zh-CN" sz="2000" dirty="0">
              <a:solidFill>
                <a:schemeClr val="bg1"/>
              </a:solidFill>
              <a:latin typeface="+mn-ea"/>
              <a:ea typeface="+mn-ea"/>
            </a:endParaRPr>
          </a:p>
          <a:p>
            <a:pPr marL="285750" indent="-285750">
              <a:buFont typeface="Arial" panose="020B0604020202020204" pitchFamily="34" charset="0"/>
              <a:buChar char="•"/>
            </a:pPr>
            <a:endParaRPr lang="en-US" altLang="zh-CN" sz="2000" dirty="0">
              <a:solidFill>
                <a:schemeClr val="bg1"/>
              </a:solidFill>
              <a:latin typeface="+mn-ea"/>
              <a:ea typeface="+mn-ea"/>
            </a:endParaRPr>
          </a:p>
          <a:p>
            <a:pPr marL="285750" indent="-285750">
              <a:buFont typeface="Arial" panose="020B0604020202020204" pitchFamily="34" charset="0"/>
              <a:buChar char="•"/>
            </a:pPr>
            <a:r>
              <a:rPr lang="zh-CN" altLang="en-US" sz="2000" dirty="0">
                <a:solidFill>
                  <a:schemeClr val="bg1"/>
                </a:solidFill>
                <a:latin typeface="+mn-ea"/>
                <a:ea typeface="+mn-ea"/>
              </a:rPr>
              <a:t>更快的传输速度</a:t>
            </a:r>
            <a:endParaRPr lang="en-US" altLang="zh-CN" sz="2000" dirty="0">
              <a:solidFill>
                <a:schemeClr val="bg1"/>
              </a:solidFill>
              <a:latin typeface="+mn-ea"/>
              <a:ea typeface="+mn-ea"/>
            </a:endParaRPr>
          </a:p>
          <a:p>
            <a:pPr marL="285750" indent="-285750">
              <a:buFont typeface="Arial" panose="020B0604020202020204" pitchFamily="34" charset="0"/>
              <a:buChar char="•"/>
            </a:pPr>
            <a:endParaRPr lang="en-US" altLang="zh-CN" sz="2000" dirty="0">
              <a:solidFill>
                <a:schemeClr val="bg1"/>
              </a:solidFill>
              <a:latin typeface="+mn-ea"/>
              <a:ea typeface="+mn-ea"/>
            </a:endParaRPr>
          </a:p>
          <a:p>
            <a:pPr marL="285750" indent="-285750">
              <a:buFont typeface="Arial" panose="020B0604020202020204" pitchFamily="34" charset="0"/>
              <a:buChar char="•"/>
            </a:pPr>
            <a:r>
              <a:rPr lang="zh-CN" altLang="en-US" sz="2000" dirty="0">
                <a:solidFill>
                  <a:schemeClr val="bg1"/>
                </a:solidFill>
                <a:latin typeface="+mn-ea"/>
                <a:ea typeface="+mn-ea"/>
              </a:rPr>
              <a:t>尽可能低的传输延时</a:t>
            </a:r>
            <a:endParaRPr lang="en-US" altLang="zh-CN" sz="2000" dirty="0">
              <a:solidFill>
                <a:schemeClr val="bg1"/>
              </a:solidFill>
              <a:latin typeface="+mn-ea"/>
              <a:ea typeface="+mn-ea"/>
            </a:endParaRPr>
          </a:p>
          <a:p>
            <a:pPr marL="285750" indent="-285750">
              <a:buFont typeface="Arial" panose="020B0604020202020204" pitchFamily="34" charset="0"/>
              <a:buChar char="•"/>
            </a:pPr>
            <a:endParaRPr lang="en-US" altLang="zh-CN" sz="2000" dirty="0">
              <a:solidFill>
                <a:schemeClr val="bg1"/>
              </a:solidFill>
              <a:latin typeface="+mn-ea"/>
              <a:ea typeface="+mn-ea"/>
            </a:endParaRPr>
          </a:p>
          <a:p>
            <a:pPr marL="285750" indent="-285750">
              <a:buFont typeface="Arial" panose="020B0604020202020204" pitchFamily="34" charset="0"/>
              <a:buChar char="•"/>
            </a:pPr>
            <a:r>
              <a:rPr lang="zh-CN" altLang="en-US" sz="2000" dirty="0">
                <a:solidFill>
                  <a:schemeClr val="bg1"/>
                </a:solidFill>
                <a:latin typeface="+mn-ea"/>
                <a:ea typeface="+mn-ea"/>
              </a:rPr>
              <a:t>希望能有</a:t>
            </a:r>
            <a:r>
              <a:rPr lang="en-US" altLang="zh-CN" sz="2000" dirty="0">
                <a:solidFill>
                  <a:schemeClr val="bg1"/>
                </a:solidFill>
                <a:latin typeface="+mn-ea"/>
                <a:ea typeface="+mn-ea"/>
              </a:rPr>
              <a:t>VR</a:t>
            </a:r>
            <a:r>
              <a:rPr lang="zh-CN" altLang="en-US" sz="2000" dirty="0">
                <a:solidFill>
                  <a:schemeClr val="bg1"/>
                </a:solidFill>
                <a:latin typeface="+mn-ea"/>
                <a:ea typeface="+mn-ea"/>
              </a:rPr>
              <a:t>体验</a:t>
            </a:r>
          </a:p>
        </p:txBody>
      </p:sp>
    </p:spTree>
    <p:extLst>
      <p:ext uri="{BB962C8B-B14F-4D97-AF65-F5344CB8AC3E}">
        <p14:creationId xmlns:p14="http://schemas.microsoft.com/office/powerpoint/2010/main" val="1140052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一、背景意义</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6"/>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01</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sym typeface="+mn-ea"/>
              </a:rPr>
              <a:t>用户分散，服务器部署难</a:t>
            </a:r>
            <a:endParaRPr lang="zh-CN" altLang="pt-BR" sz="2700" kern="0" dirty="0">
              <a:solidFill>
                <a:srgbClr val="FFFFFF"/>
              </a:solidFill>
              <a:sym typeface="+mn-ea"/>
            </a:endParaRPr>
          </a:p>
        </p:txBody>
      </p:sp>
      <p:sp>
        <p:nvSpPr>
          <p:cNvPr id="14" name="任意多边形 10">
            <a:extLst>
              <a:ext uri="{FF2B5EF4-FFF2-40B4-BE49-F238E27FC236}">
                <a16:creationId xmlns:a16="http://schemas.microsoft.com/office/drawing/2014/main" id="{B0796A5D-508D-427E-A2A5-CD56E5C04F6F}"/>
              </a:ext>
            </a:extLst>
          </p:cNvPr>
          <p:cNvSpPr/>
          <p:nvPr>
            <p:custDataLst>
              <p:tags r:id="rId4"/>
            </p:custDataLst>
          </p:nvPr>
        </p:nvSpPr>
        <p:spPr>
          <a:xfrm>
            <a:off x="1306587" y="1744117"/>
            <a:ext cx="1141940" cy="714376"/>
          </a:xfrm>
          <a:custGeom>
            <a:avLst/>
            <a:gdLst>
              <a:gd name="connsiteX0" fmla="*/ 0 w 1141940"/>
              <a:gd name="connsiteY0" fmla="*/ 0 h 714376"/>
              <a:gd name="connsiteX1" fmla="*/ 784752 w 1141940"/>
              <a:gd name="connsiteY1" fmla="*/ 0 h 714376"/>
              <a:gd name="connsiteX2" fmla="*/ 1141940 w 1141940"/>
              <a:gd name="connsiteY2" fmla="*/ 357188 h 714376"/>
              <a:gd name="connsiteX3" fmla="*/ 1141939 w 1141940"/>
              <a:gd name="connsiteY3" fmla="*/ 357188 h 714376"/>
              <a:gd name="connsiteX4" fmla="*/ 784751 w 1141940"/>
              <a:gd name="connsiteY4" fmla="*/ 714376 h 714376"/>
              <a:gd name="connsiteX5" fmla="*/ 244993 w 114194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940" h="714376">
                <a:moveTo>
                  <a:pt x="0" y="0"/>
                </a:moveTo>
                <a:lnTo>
                  <a:pt x="784752" y="0"/>
                </a:lnTo>
                <a:cubicBezTo>
                  <a:pt x="982021" y="0"/>
                  <a:pt x="1141940" y="159919"/>
                  <a:pt x="1141940" y="357188"/>
                </a:cubicBezTo>
                <a:lnTo>
                  <a:pt x="1141939" y="357188"/>
                </a:lnTo>
                <a:cubicBezTo>
                  <a:pt x="1141939" y="554457"/>
                  <a:pt x="982020" y="714376"/>
                  <a:pt x="784751" y="714376"/>
                </a:cubicBezTo>
                <a:lnTo>
                  <a:pt x="244993" y="714376"/>
                </a:lnTo>
                <a:close/>
              </a:path>
            </a:pathLst>
          </a:custGeom>
          <a:solidFill>
            <a:srgbClr val="726056"/>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03</a:t>
            </a:r>
          </a:p>
        </p:txBody>
      </p:sp>
      <p:pic>
        <p:nvPicPr>
          <p:cNvPr id="3" name="图片 2">
            <a:extLst>
              <a:ext uri="{FF2B5EF4-FFF2-40B4-BE49-F238E27FC236}">
                <a16:creationId xmlns:a16="http://schemas.microsoft.com/office/drawing/2014/main" id="{68B2C6BB-2C98-46DB-BD18-567098818B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6427" y="2721270"/>
            <a:ext cx="4092300" cy="3127303"/>
          </a:xfrm>
          <a:prstGeom prst="rect">
            <a:avLst/>
          </a:prstGeom>
        </p:spPr>
      </p:pic>
      <p:sp>
        <p:nvSpPr>
          <p:cNvPr id="6" name="文本框 5">
            <a:extLst>
              <a:ext uri="{FF2B5EF4-FFF2-40B4-BE49-F238E27FC236}">
                <a16:creationId xmlns:a16="http://schemas.microsoft.com/office/drawing/2014/main" id="{0B69C7E8-17B0-4914-8552-CF8F150A2ABE}"/>
              </a:ext>
            </a:extLst>
          </p:cNvPr>
          <p:cNvSpPr txBox="1"/>
          <p:nvPr/>
        </p:nvSpPr>
        <p:spPr>
          <a:xfrm>
            <a:off x="7106563" y="2989610"/>
            <a:ext cx="5551520" cy="2031325"/>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chemeClr val="bg1"/>
                </a:solidFill>
              </a:rPr>
              <a:t>各个省份地理位置影响服务器部署</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存在偏远地区，服务器无法满足所有人需求</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如果设置大量服务器，会造成高额的维护运营费用</a:t>
            </a:r>
          </a:p>
        </p:txBody>
      </p:sp>
    </p:spTree>
    <p:extLst>
      <p:ext uri="{BB962C8B-B14F-4D97-AF65-F5344CB8AC3E}">
        <p14:creationId xmlns:p14="http://schemas.microsoft.com/office/powerpoint/2010/main" val="1854049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一、背景意义</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pic>
        <p:nvPicPr>
          <p:cNvPr id="19" name="图片 18">
            <a:extLst>
              <a:ext uri="{FF2B5EF4-FFF2-40B4-BE49-F238E27FC236}">
                <a16:creationId xmlns:a16="http://schemas.microsoft.com/office/drawing/2014/main" id="{6606E16C-6749-4EFA-BCE4-805D59874DB5}"/>
              </a:ext>
            </a:extLst>
          </p:cNvPr>
          <p:cNvPicPr>
            <a:picLocks noChangeAspect="1"/>
          </p:cNvPicPr>
          <p:nvPr>
            <p:custDataLst>
              <p:tags r:id="rId1"/>
            </p:custDataLst>
          </p:nvPr>
        </p:nvPicPr>
        <p:blipFill>
          <a:blip r:embed="rId5"/>
          <a:srcRect l="50449"/>
          <a:stretch>
            <a:fillRect/>
          </a:stretch>
        </p:blipFill>
        <p:spPr>
          <a:xfrm rot="20460000">
            <a:off x="2058393" y="1314193"/>
            <a:ext cx="113775" cy="54000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0" name="任意多边形 19">
            <a:extLst>
              <a:ext uri="{FF2B5EF4-FFF2-40B4-BE49-F238E27FC236}">
                <a16:creationId xmlns:a16="http://schemas.microsoft.com/office/drawing/2014/main" id="{D615AEC2-0106-4FBB-B945-FF7054436831}"/>
              </a:ext>
            </a:extLst>
          </p:cNvPr>
          <p:cNvSpPr/>
          <p:nvPr>
            <p:custDataLst>
              <p:tags r:id="rId2"/>
            </p:custDataLst>
          </p:nvPr>
        </p:nvSpPr>
        <p:spPr>
          <a:xfrm>
            <a:off x="1316807" y="1744117"/>
            <a:ext cx="1052290" cy="714376"/>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93A299"/>
          </a:solidFill>
        </p:spPr>
        <p:txBody>
          <a:bodyPr rot="0" spcFirstLastPara="0" vertOverflow="overflow" horzOverflow="overflow" vert="horz" wrap="square" lIns="180000" tIns="45720" rIns="91440" bIns="45720" numCol="1" spcCol="0" rtlCol="0" fromWordArt="0" anchor="ctr" anchorCtr="0" forceAA="0" compatLnSpc="1">
            <a:normAutofit/>
          </a:bodyPr>
          <a:lstStyle/>
          <a:p>
            <a:pPr algn="ctr"/>
            <a:r>
              <a:rPr lang="en-US" altLang="zh-CN" sz="2800" b="1" dirty="0">
                <a:solidFill>
                  <a:srgbClr val="FFFFFF"/>
                </a:solidFill>
              </a:rPr>
              <a:t>04</a:t>
            </a:r>
          </a:p>
        </p:txBody>
      </p:sp>
      <p:sp>
        <p:nvSpPr>
          <p:cNvPr id="11" name="矩形 10">
            <a:extLst>
              <a:ext uri="{FF2B5EF4-FFF2-40B4-BE49-F238E27FC236}">
                <a16:creationId xmlns:a16="http://schemas.microsoft.com/office/drawing/2014/main" id="{68173C19-0A1E-4CA3-8835-9CDA4AA4BE91}"/>
              </a:ext>
            </a:extLst>
          </p:cNvPr>
          <p:cNvSpPr/>
          <p:nvPr>
            <p:custDataLst>
              <p:tags r:id="rId3"/>
            </p:custDataLst>
          </p:nvPr>
        </p:nvSpPr>
        <p:spPr>
          <a:xfrm>
            <a:off x="2495357" y="1847344"/>
            <a:ext cx="5418357" cy="414985"/>
          </a:xfrm>
          <a:prstGeom prst="rect">
            <a:avLst/>
          </a:prstGeom>
        </p:spPr>
        <p:txBody>
          <a:bodyPr wrap="square" anchor="ctr" anchorCtr="0">
            <a:noAutofit/>
          </a:bodyPr>
          <a:lstStyle/>
          <a:p>
            <a:pPr>
              <a:lnSpc>
                <a:spcPct val="130000"/>
              </a:lnSpc>
            </a:pPr>
            <a:r>
              <a:rPr lang="zh-CN" altLang="en-US" sz="2700" kern="0" dirty="0">
                <a:solidFill>
                  <a:srgbClr val="FFFFFF"/>
                </a:solidFill>
              </a:rPr>
              <a:t>访问高峰期，服务器负载重</a:t>
            </a:r>
            <a:endParaRPr lang="zh-CN" altLang="pt-BR" sz="2700" kern="0" dirty="0">
              <a:solidFill>
                <a:srgbClr val="FFFFFF"/>
              </a:solidFill>
            </a:endParaRPr>
          </a:p>
        </p:txBody>
      </p:sp>
      <p:pic>
        <p:nvPicPr>
          <p:cNvPr id="3" name="图片 2">
            <a:extLst>
              <a:ext uri="{FF2B5EF4-FFF2-40B4-BE49-F238E27FC236}">
                <a16:creationId xmlns:a16="http://schemas.microsoft.com/office/drawing/2014/main" id="{64FCBE2B-7BF1-485D-9303-5AED017AAD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6967" y="2752229"/>
            <a:ext cx="5740400" cy="2933700"/>
          </a:xfrm>
          <a:prstGeom prst="rect">
            <a:avLst/>
          </a:prstGeom>
        </p:spPr>
      </p:pic>
      <p:sp>
        <p:nvSpPr>
          <p:cNvPr id="6" name="文本框 5">
            <a:extLst>
              <a:ext uri="{FF2B5EF4-FFF2-40B4-BE49-F238E27FC236}">
                <a16:creationId xmlns:a16="http://schemas.microsoft.com/office/drawing/2014/main" id="{30F348CF-78CC-421E-8075-E781BC21727D}"/>
              </a:ext>
            </a:extLst>
          </p:cNvPr>
          <p:cNvSpPr txBox="1"/>
          <p:nvPr/>
        </p:nvSpPr>
        <p:spPr>
          <a:xfrm>
            <a:off x="8439579" y="3444436"/>
            <a:ext cx="4052688"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rPr>
              <a:t>高并发访问量影响服务器正常响应</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用户无法正常加载视频，降低体验</a:t>
            </a:r>
            <a:endParaRPr lang="en-US" altLang="zh-CN" dirty="0">
              <a:solidFill>
                <a:schemeClr val="bg1"/>
              </a:solidFill>
            </a:endParaRPr>
          </a:p>
          <a:p>
            <a:pPr marL="285750" indent="-285750">
              <a:buFont typeface="Arial" panose="020B0604020202020204" pitchFamily="34" charset="0"/>
              <a:buChar char="•"/>
            </a:pPr>
            <a:endParaRPr lang="zh-CN" altLang="en-US" dirty="0">
              <a:solidFill>
                <a:schemeClr val="bg1"/>
              </a:solidFill>
            </a:endParaRPr>
          </a:p>
        </p:txBody>
      </p:sp>
    </p:spTree>
    <p:extLst>
      <p:ext uri="{BB962C8B-B14F-4D97-AF65-F5344CB8AC3E}">
        <p14:creationId xmlns:p14="http://schemas.microsoft.com/office/powerpoint/2010/main" val="95687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825278" y="2345090"/>
            <a:ext cx="3694572" cy="3694572"/>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0" tIns="27911" rIns="55820" bIns="27911"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0" tIns="27911" rIns="55820" bIns="27911"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0" tIns="27911" rIns="55820" bIns="27911"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0" tIns="27911" rIns="55820" bIns="27911"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0" tIns="27911" rIns="55820" bIns="27911"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0" tIns="27911" rIns="55820" bIns="27911"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0" tIns="27911" rIns="55820" bIns="27911"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0" tIns="27911" rIns="55820" bIns="27911"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278104" y="2105768"/>
              <a:ext cx="2025283" cy="451295"/>
            </a:xfrm>
            <a:prstGeom prst="rect">
              <a:avLst/>
            </a:prstGeom>
            <a:noFill/>
          </p:spPr>
          <p:txBody>
            <a:bodyPr wrap="square" rtlCol="0" anchor="ctr">
              <a:prstTxWarp prst="textArchUp">
                <a:avLst/>
              </a:prstTxWarp>
              <a:spAutoFit/>
            </a:bodyPr>
            <a:lstStyle/>
            <a:p>
              <a:pPr algn="just">
                <a:lnSpc>
                  <a:spcPct val="120000"/>
                </a:lnSpc>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实现视频去中心化</a:t>
              </a:r>
            </a:p>
          </p:txBody>
        </p:sp>
        <p:sp>
          <p:nvSpPr>
            <p:cNvPr id="18" name="TextBox 17"/>
            <p:cNvSpPr txBox="1"/>
            <p:nvPr userDrawn="1"/>
          </p:nvSpPr>
          <p:spPr>
            <a:xfrm rot="2904439">
              <a:off x="9149448" y="2225690"/>
              <a:ext cx="2081588" cy="451295"/>
            </a:xfrm>
            <a:prstGeom prst="rect">
              <a:avLst/>
            </a:prstGeom>
            <a:noFill/>
          </p:spPr>
          <p:txBody>
            <a:bodyPr wrap="square" rtlCol="0" anchor="ctr">
              <a:prstTxWarp prst="textArchUp">
                <a:avLst/>
              </a:prstTxWarp>
              <a:spAutoFit/>
            </a:bodyPr>
            <a:lstStyle/>
            <a:p>
              <a:pPr algn="just">
                <a:lnSpc>
                  <a:spcPct val="120000"/>
                </a:lnSpc>
              </a:pP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优化网络通信</a:t>
              </a: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userDrawn="1"/>
          </p:nvSpPr>
          <p:spPr>
            <a:xfrm rot="18872992">
              <a:off x="9524091" y="5259067"/>
              <a:ext cx="1436559" cy="451405"/>
            </a:xfrm>
            <a:prstGeom prst="rect">
              <a:avLst/>
            </a:prstGeom>
            <a:noFill/>
          </p:spPr>
          <p:txBody>
            <a:bodyPr wrap="square" rtlCol="0" anchor="ctr">
              <a:prstTxWarp prst="textArchDown">
                <a:avLst/>
              </a:prstTxWarp>
              <a:spAutoFit/>
            </a:bodyPr>
            <a:lstStyle/>
            <a:p>
              <a:pPr algn="just">
                <a:lnSpc>
                  <a:spcPct val="120000"/>
                </a:lnSpc>
              </a:pPr>
              <a:r>
                <a:rPr lang="zh-CN" altLang="en-US"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刻画用户画像</a:t>
              </a:r>
            </a:p>
          </p:txBody>
        </p:sp>
      </p:grpSp>
      <p:sp>
        <p:nvSpPr>
          <p:cNvPr id="30" name="Rectangle 28"/>
          <p:cNvSpPr/>
          <p:nvPr/>
        </p:nvSpPr>
        <p:spPr>
          <a:xfrm>
            <a:off x="6924675" y="3003550"/>
            <a:ext cx="3608705" cy="147320"/>
          </a:xfrm>
          <a:prstGeom prst="rect">
            <a:avLst/>
          </a:prstGeom>
        </p:spPr>
        <p:txBody>
          <a:bodyPr wrap="square" lIns="0" tIns="0" rIns="0" bIns="0">
            <a:spAutoFit/>
          </a:bodyPr>
          <a:lstStyle/>
          <a:p>
            <a:pPr>
              <a:lnSpc>
                <a:spcPct val="120000"/>
              </a:lnSpc>
            </a:pP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一、背景意义</a:t>
            </a: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sp>
        <p:nvSpPr>
          <p:cNvPr id="4" name="文本框 3"/>
          <p:cNvSpPr txBox="1"/>
          <p:nvPr/>
        </p:nvSpPr>
        <p:spPr>
          <a:xfrm>
            <a:off x="6172200" y="3416300"/>
            <a:ext cx="1452880" cy="1630045"/>
          </a:xfrm>
          <a:prstGeom prst="rect">
            <a:avLst/>
          </a:prstGeom>
          <a:noFill/>
        </p:spPr>
        <p:txBody>
          <a:bodyPr wrap="none" rtlCol="0" anchor="t">
            <a:spAutoFit/>
          </a:bodyPr>
          <a:lstStyle/>
          <a:p>
            <a:r>
              <a:rPr lang="zh-CN" altLang="en-US" sz="10000">
                <a:solidFill>
                  <a:schemeClr val="bg1"/>
                </a:solidFill>
                <a:latin typeface="Arial" panose="020B0604020202020204" pitchFamily="34" charset="0"/>
              </a:rPr>
              <a:t>→</a:t>
            </a:r>
          </a:p>
        </p:txBody>
      </p:sp>
      <p:sp>
        <p:nvSpPr>
          <p:cNvPr id="5" name="文本框 4"/>
          <p:cNvSpPr txBox="1"/>
          <p:nvPr/>
        </p:nvSpPr>
        <p:spPr>
          <a:xfrm>
            <a:off x="7625080" y="3580130"/>
            <a:ext cx="4366260" cy="1631216"/>
          </a:xfrm>
          <a:prstGeom prst="rect">
            <a:avLst/>
          </a:prstGeom>
          <a:noFill/>
        </p:spPr>
        <p:txBody>
          <a:bodyPr wrap="square" rtlCol="0">
            <a:spAutoFit/>
          </a:bodyPr>
          <a:lstStyle/>
          <a:p>
            <a:r>
              <a:rPr lang="zh-CN" altLang="en-US" sz="5000" dirty="0">
                <a:solidFill>
                  <a:schemeClr val="bg1"/>
                </a:solidFill>
              </a:rPr>
              <a:t>大数据时代的</a:t>
            </a:r>
            <a:endParaRPr lang="en-US" altLang="zh-CN" sz="5000" dirty="0">
              <a:solidFill>
                <a:schemeClr val="bg1"/>
              </a:solidFill>
            </a:endParaRPr>
          </a:p>
          <a:p>
            <a:r>
              <a:rPr lang="zh-CN" altLang="en-US" sz="5000" dirty="0">
                <a:solidFill>
                  <a:schemeClr val="bg1"/>
                </a:solidFill>
              </a:rPr>
              <a:t>视频播放系统！</a:t>
            </a:r>
          </a:p>
        </p:txBody>
      </p:sp>
    </p:spTree>
  </p:cSld>
  <p:clrMapOvr>
    <a:masterClrMapping/>
  </p:clrMapOvr>
  <mc:AlternateContent xmlns:mc="http://schemas.openxmlformats.org/markup-compatibility/2006" xmlns:p14="http://schemas.microsoft.com/office/powerpoint/2010/main">
    <mc:Choice Requires="p14">
      <p:transition spd="slow" p14:dur="16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4003823" y="1889782"/>
            <a:ext cx="7682136" cy="117975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矩形 28"/>
          <p:cNvSpPr/>
          <p:nvPr/>
        </p:nvSpPr>
        <p:spPr>
          <a:xfrm>
            <a:off x="5401586" y="1648674"/>
            <a:ext cx="4942074" cy="4603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r>
              <a:rPr lang="zh-CN" altLang="en-US" sz="2800" dirty="0">
                <a:latin typeface="Arial" panose="020B0604020202020204" pitchFamily="34" charset="0"/>
                <a:ea typeface="微软雅黑" panose="020B0503020204020204" pitchFamily="34" charset="-122"/>
                <a:cs typeface="+mn-ea"/>
                <a:sym typeface="Arial" panose="020B0604020202020204" pitchFamily="34" charset="0"/>
              </a:rPr>
              <a:t>去中心化</a:t>
            </a:r>
          </a:p>
        </p:txBody>
      </p:sp>
      <p:sp>
        <p:nvSpPr>
          <p:cNvPr id="30" name="六边形 29"/>
          <p:cNvSpPr/>
          <p:nvPr/>
        </p:nvSpPr>
        <p:spPr>
          <a:xfrm>
            <a:off x="1271933" y="3410986"/>
            <a:ext cx="1673675" cy="144263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r>
              <a:rPr lang="zh-CN" altLang="en-US" sz="2800" dirty="0">
                <a:latin typeface="Arial" panose="020B0604020202020204" pitchFamily="34" charset="0"/>
                <a:ea typeface="微软雅黑" panose="020B0503020204020204" pitchFamily="34" charset="-122"/>
                <a:cs typeface="+mn-ea"/>
                <a:sym typeface="Arial" panose="020B0604020202020204" pitchFamily="34" charset="0"/>
              </a:rPr>
              <a:t>研究过程</a:t>
            </a:r>
          </a:p>
        </p:txBody>
      </p:sp>
      <p:cxnSp>
        <p:nvCxnSpPr>
          <p:cNvPr id="31" name="直接箭头连接符 30"/>
          <p:cNvCxnSpPr>
            <a:cxnSpLocks/>
            <a:stCxn id="30" idx="5"/>
            <a:endCxn id="28" idx="1"/>
          </p:cNvCxnSpPr>
          <p:nvPr/>
        </p:nvCxnSpPr>
        <p:spPr>
          <a:xfrm flipV="1">
            <a:off x="2584949" y="2479661"/>
            <a:ext cx="1418874" cy="931325"/>
          </a:xfrm>
          <a:prstGeom prst="straightConnector1">
            <a:avLst/>
          </a:prstGeom>
          <a:ln w="63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cxnSpLocks/>
            <a:stCxn id="30" idx="0"/>
            <a:endCxn id="35" idx="1"/>
          </p:cNvCxnSpPr>
          <p:nvPr/>
        </p:nvCxnSpPr>
        <p:spPr>
          <a:xfrm flipV="1">
            <a:off x="2945608" y="4129260"/>
            <a:ext cx="1058215" cy="3045"/>
          </a:xfrm>
          <a:prstGeom prst="straightConnector1">
            <a:avLst/>
          </a:prstGeom>
          <a:ln w="63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30" idx="1"/>
            <a:endCxn id="38" idx="1"/>
          </p:cNvCxnSpPr>
          <p:nvPr/>
        </p:nvCxnSpPr>
        <p:spPr>
          <a:xfrm>
            <a:off x="2584949" y="4853623"/>
            <a:ext cx="1395929" cy="954676"/>
          </a:xfrm>
          <a:prstGeom prst="straightConnector1">
            <a:avLst/>
          </a:prstGeom>
          <a:ln w="63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57167" y="2271735"/>
            <a:ext cx="6378802" cy="569929"/>
          </a:xfrm>
          <a:prstGeom prst="rect">
            <a:avLst/>
          </a:prstGeom>
          <a:noFill/>
        </p:spPr>
        <p:txBody>
          <a:bodyPr wrap="square" lIns="96423" tIns="48211" rIns="96423" bIns="48211" rtlCol="0">
            <a:spAutoFit/>
          </a:bodyPr>
          <a:lstStyle/>
          <a:p>
            <a:pPr algn="ctr">
              <a:lnSpc>
                <a:spcPct val="120000"/>
              </a:lnSpc>
            </a:pPr>
            <a:r>
              <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每台客户端可以向服务器提供计算性能</a:t>
            </a:r>
          </a:p>
        </p:txBody>
      </p:sp>
      <p:sp>
        <p:nvSpPr>
          <p:cNvPr id="35" name="矩形 34"/>
          <p:cNvSpPr/>
          <p:nvPr/>
        </p:nvSpPr>
        <p:spPr>
          <a:xfrm>
            <a:off x="4003823" y="3539381"/>
            <a:ext cx="7682136" cy="1179757"/>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矩形 35"/>
          <p:cNvSpPr/>
          <p:nvPr/>
        </p:nvSpPr>
        <p:spPr>
          <a:xfrm>
            <a:off x="5395736" y="3336920"/>
            <a:ext cx="4942074" cy="46039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r>
              <a:rPr lang="zh-CN" altLang="en-US" sz="2800" dirty="0">
                <a:latin typeface="Arial" panose="020B0604020202020204" pitchFamily="34" charset="0"/>
                <a:ea typeface="微软雅黑" panose="020B0503020204020204" pitchFamily="34" charset="-122"/>
                <a:cs typeface="+mn-ea"/>
                <a:sym typeface="Arial" panose="020B0604020202020204" pitchFamily="34" charset="0"/>
              </a:rPr>
              <a:t>网络传输优化</a:t>
            </a:r>
          </a:p>
        </p:txBody>
      </p:sp>
      <p:sp>
        <p:nvSpPr>
          <p:cNvPr id="37" name="TextBox 36"/>
          <p:cNvSpPr txBox="1"/>
          <p:nvPr/>
        </p:nvSpPr>
        <p:spPr>
          <a:xfrm>
            <a:off x="4419327" y="3946749"/>
            <a:ext cx="6906592" cy="569929"/>
          </a:xfrm>
          <a:prstGeom prst="rect">
            <a:avLst/>
          </a:prstGeom>
          <a:noFill/>
        </p:spPr>
        <p:txBody>
          <a:bodyPr wrap="square" lIns="96423" tIns="48211" rIns="96423" bIns="48211" rtlCol="0">
            <a:spAutoFit/>
          </a:bodyPr>
          <a:lstStyle/>
          <a:p>
            <a:pPr algn="ctr">
              <a:lnSpc>
                <a:spcPct val="120000"/>
              </a:lnSpc>
            </a:pPr>
            <a:r>
              <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建立基于</a:t>
            </a: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RTCP</a:t>
            </a:r>
            <a:r>
              <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反馈数据包的拥塞控制机制</a:t>
            </a:r>
          </a:p>
        </p:txBody>
      </p:sp>
      <p:sp>
        <p:nvSpPr>
          <p:cNvPr id="38" name="矩形 37"/>
          <p:cNvSpPr/>
          <p:nvPr/>
        </p:nvSpPr>
        <p:spPr>
          <a:xfrm>
            <a:off x="3980878" y="5218420"/>
            <a:ext cx="7705081" cy="1179757"/>
          </a:xfrm>
          <a:prstGeom prst="rect">
            <a:avLst/>
          </a:prstGeom>
          <a:solidFill>
            <a:srgbClr val="8C817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矩形 38"/>
          <p:cNvSpPr/>
          <p:nvPr/>
        </p:nvSpPr>
        <p:spPr>
          <a:xfrm>
            <a:off x="5395736" y="5092017"/>
            <a:ext cx="4942074" cy="46039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23" tIns="48211" rIns="96423" bIns="48211" rtlCol="0" anchor="ctr"/>
          <a:lstStyle/>
          <a:p>
            <a:pPr algn="ctr">
              <a:lnSpc>
                <a:spcPct val="120000"/>
              </a:lnSpc>
            </a:pPr>
            <a:r>
              <a:rPr lang="zh-CN" altLang="en-US" sz="2800" dirty="0">
                <a:latin typeface="Arial" panose="020B0604020202020204" pitchFamily="34" charset="0"/>
                <a:ea typeface="微软雅黑" panose="020B0503020204020204" pitchFamily="34" charset="-122"/>
                <a:cs typeface="+mn-ea"/>
                <a:sym typeface="Arial" panose="020B0604020202020204" pitchFamily="34" charset="0"/>
              </a:rPr>
              <a:t>实现精准推荐</a:t>
            </a:r>
          </a:p>
        </p:txBody>
      </p:sp>
      <p:sp>
        <p:nvSpPr>
          <p:cNvPr id="40" name="TextBox 39"/>
          <p:cNvSpPr txBox="1"/>
          <p:nvPr/>
        </p:nvSpPr>
        <p:spPr>
          <a:xfrm>
            <a:off x="4003823" y="5625787"/>
            <a:ext cx="7682136" cy="569929"/>
          </a:xfrm>
          <a:prstGeom prst="rect">
            <a:avLst/>
          </a:prstGeom>
          <a:noFill/>
        </p:spPr>
        <p:txBody>
          <a:bodyPr wrap="square" lIns="96423" tIns="48211" rIns="96423" bIns="48211" rtlCol="0">
            <a:spAutoFit/>
          </a:bodyPr>
          <a:lstStyle/>
          <a:p>
            <a:pPr algn="ctr">
              <a:lnSpc>
                <a:spcPct val="120000"/>
              </a:lnSpc>
            </a:pPr>
            <a:r>
              <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生成交互式用户动作模型用来刻画用户</a:t>
            </a:r>
          </a:p>
        </p:txBody>
      </p:sp>
      <p:sp>
        <p:nvSpPr>
          <p:cNvPr id="44" name="矩形 259"/>
          <p:cNvSpPr>
            <a:spLocks noChangeArrowheads="1"/>
          </p:cNvSpPr>
          <p:nvPr/>
        </p:nvSpPr>
        <p:spPr bwMode="auto">
          <a:xfrm>
            <a:off x="2071763" y="572845"/>
            <a:ext cx="339752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63930" fontAlgn="auto">
              <a:spcBef>
                <a:spcPts val="0"/>
              </a:spcBef>
              <a:spcAft>
                <a:spcPts val="0"/>
              </a:spcAft>
              <a:buNone/>
              <a:defRPr/>
            </a:pPr>
            <a:endParaRPr lang="en-US" altLang="zh-CN" sz="1600" dirty="0">
              <a:solidFill>
                <a:schemeClr val="bg1"/>
              </a:solidFill>
              <a:latin typeface="Arial" panose="020B0604020202020204" pitchFamily="34" charset="0"/>
              <a:sym typeface="Arial" panose="020B0604020202020204" pitchFamily="34" charset="0"/>
            </a:endParaRPr>
          </a:p>
          <a:p>
            <a:pPr defTabSz="963930" fontAlgn="auto">
              <a:spcBef>
                <a:spcPts val="0"/>
              </a:spcBef>
              <a:spcAft>
                <a:spcPts val="0"/>
              </a:spcAft>
              <a:buNone/>
              <a:defRPr/>
            </a:pPr>
            <a:r>
              <a:rPr lang="zh-CN" altLang="en-US" sz="2400" dirty="0">
                <a:solidFill>
                  <a:schemeClr val="bg1"/>
                </a:solidFill>
                <a:latin typeface="Arial" panose="020B0604020202020204" pitchFamily="34" charset="0"/>
                <a:sym typeface="Arial" panose="020B0604020202020204" pitchFamily="34" charset="0"/>
              </a:rPr>
              <a:t>二、项目简介</a:t>
            </a:r>
            <a:endParaRPr lang="zh-CN" altLang="en-US" sz="2400" dirty="0">
              <a:solidFill>
                <a:schemeClr val="bg1"/>
              </a:solidFill>
              <a:cs typeface="+mn-ea"/>
              <a:sym typeface="+mn-lt"/>
            </a:endParaRPr>
          </a:p>
        </p:txBody>
      </p:sp>
      <p:cxnSp>
        <p:nvCxnSpPr>
          <p:cNvPr id="9" name="直接连接符 8"/>
          <p:cNvCxnSpPr/>
          <p:nvPr/>
        </p:nvCxnSpPr>
        <p:spPr>
          <a:xfrm>
            <a:off x="2108835" y="1456055"/>
            <a:ext cx="9686925" cy="336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8611C3F-7F2A-4963-BF14-395F49665782}"/>
              </a:ext>
            </a:extLst>
          </p:cNvPr>
          <p:cNvSpPr txBox="1"/>
          <p:nvPr/>
        </p:nvSpPr>
        <p:spPr>
          <a:xfrm>
            <a:off x="10537190" y="1087755"/>
            <a:ext cx="1943100" cy="368300"/>
          </a:xfrm>
          <a:prstGeom prst="rect">
            <a:avLst/>
          </a:prstGeom>
          <a:noFill/>
        </p:spPr>
        <p:txBody>
          <a:bodyPr wrap="square" rtlCol="0">
            <a:spAutoFit/>
          </a:bodyPr>
          <a:lstStyle/>
          <a:p>
            <a:r>
              <a:rPr lang="en-US" altLang="zh-CN" dirty="0">
                <a:solidFill>
                  <a:srgbClr val="FFFFFF"/>
                </a:solidFill>
              </a:rPr>
              <a:t>AI</a:t>
            </a:r>
            <a:r>
              <a:rPr lang="zh-CN" altLang="en-US" dirty="0">
                <a:solidFill>
                  <a:srgbClr val="FFFFFF"/>
                </a:solidFill>
              </a:rPr>
              <a:t>云视频</a:t>
            </a:r>
          </a:p>
        </p:txBody>
      </p:sp>
    </p:spTree>
    <p:extLst>
      <p:ext uri="{BB962C8B-B14F-4D97-AF65-F5344CB8AC3E}">
        <p14:creationId xmlns:p14="http://schemas.microsoft.com/office/powerpoint/2010/main" val="3311880574"/>
      </p:ext>
    </p:extLst>
  </p:cSld>
  <p:clrMapOvr>
    <a:masterClrMapping/>
  </p:clrMapOvr>
  <mc:AlternateContent xmlns:mc="http://schemas.openxmlformats.org/markup-compatibility/2006" xmlns:p14="http://schemas.microsoft.com/office/powerpoint/2010/main">
    <mc:Choice Requires="p14">
      <p:transition spd="slow" p14:dur="1600" advTm="0"/>
    </mc:Choice>
    <mc:Fallback xmlns="">
      <p:transition spd="slow"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2"/>
  <p:tag name="KSO_WM_UNIT_ID" val="259*m_i*1_2"/>
  <p:tag name="KSO_WM_UNIT_CLEAR" val="1"/>
  <p:tag name="KSO_WM_UNIT_LAYERLEVEL" val="1_1"/>
  <p:tag name="KSO_WM_BEAUTIFY_FLAG" val="#wm#"/>
  <p:tag name="KSO_WM_DIAGRAM_GROUP_CODE" val="m1-1"/>
  <p:tag name="KSO_WM_UNIT_FILL_FORE_SCHEMECOLOR_INDEX" val="6"/>
  <p:tag name="KSO_WM_UNIT_FILL_TYPE" val="1"/>
  <p:tag name="KSO_WM_UNIT_TEXT_FILL_FORE_SCHEMECOLOR_INDEX" val="14"/>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2"/>
  <p:tag name="KSO_WM_UNIT_ID" val="259*m_i*1_2"/>
  <p:tag name="KSO_WM_UNIT_CLEAR" val="1"/>
  <p:tag name="KSO_WM_UNIT_LAYERLEVEL" val="1_1"/>
  <p:tag name="KSO_WM_BEAUTIFY_FLAG" val="#wm#"/>
  <p:tag name="KSO_WM_DIAGRAM_GROUP_CODE" val="m1-1"/>
  <p:tag name="KSO_WM_UNIT_FILL_FORE_SCHEMECOLOR_INDEX" val="6"/>
  <p:tag name="KSO_WM_UNIT_FILL_TYPE" val="1"/>
  <p:tag name="KSO_WM_UNIT_TEXT_FILL_FORE_SCHEMECOLOR_INDEX" val="14"/>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3"/>
  <p:tag name="KSO_WM_UNIT_ID" val="259*m_i*1_3"/>
  <p:tag name="KSO_WM_UNIT_CLEAR" val="1"/>
  <p:tag name="KSO_WM_UNIT_LAYERLEVEL" val="1_1"/>
  <p:tag name="KSO_WM_BEAUTIFY_FLAG" val="#wm#"/>
  <p:tag name="KSO_WM_DIAGRAM_GROUP_CODE" val="m1-1"/>
  <p:tag name="KSO_WM_UNIT_FILL_FORE_SCHEMECOLOR_INDEX" val="7"/>
  <p:tag name="KSO_WM_UNIT_FILL_TYPE" val="1"/>
  <p:tag name="KSO_WM_UNIT_TEXT_FILL_FORE_SCHEMECOLOR_INDEX" val="14"/>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3"/>
  <p:tag name="KSO_WM_UNIT_ID" val="259*m_i*1_3"/>
  <p:tag name="KSO_WM_UNIT_CLEAR" val="1"/>
  <p:tag name="KSO_WM_UNIT_LAYERLEVEL" val="1_1"/>
  <p:tag name="KSO_WM_BEAUTIFY_FLAG" val="#wm#"/>
  <p:tag name="KSO_WM_DIAGRAM_GROUP_CODE" val="m1-1"/>
  <p:tag name="KSO_WM_UNIT_FILL_FORE_SCHEMECOLOR_INDEX" val="7"/>
  <p:tag name="KSO_WM_UNIT_FILL_TYPE" val="1"/>
  <p:tag name="KSO_WM_UNIT_TEXT_FILL_FORE_SCHEMECOLOR_INDEX" val="14"/>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2"/>
  <p:tag name="KSO_WM_UNIT_ID" val="259*m_i*1_2"/>
  <p:tag name="KSO_WM_UNIT_CLEAR" val="1"/>
  <p:tag name="KSO_WM_UNIT_LAYERLEVEL" val="1_1"/>
  <p:tag name="KSO_WM_BEAUTIFY_FLAG" val="#wm#"/>
  <p:tag name="KSO_WM_DIAGRAM_GROUP_CODE" val="m1-1"/>
  <p:tag name="KSO_WM_UNIT_FILL_FORE_SCHEMECOLOR_INDEX" val="6"/>
  <p:tag name="KSO_WM_UNIT_FILL_TYPE" val="1"/>
  <p:tag name="KSO_WM_UNIT_TEXT_FILL_FORE_SCHEMECOLOR_INDEX" val="14"/>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1_1"/>
  <p:tag name="KSO_WM_UNIT_ID" val="259*m_h_f*1_1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2"/>
  <p:tag name="KSO_WM_UNIT_ID" val="259*m_i*1_2"/>
  <p:tag name="KSO_WM_UNIT_CLEAR" val="1"/>
  <p:tag name="KSO_WM_UNIT_LAYERLEVEL" val="1_1"/>
  <p:tag name="KSO_WM_BEAUTIFY_FLAG" val="#wm#"/>
  <p:tag name="KSO_WM_DIAGRAM_GROUP_CODE" val="m1-1"/>
  <p:tag name="KSO_WM_UNIT_FILL_FORE_SCHEMECOLOR_INDEX" val="6"/>
  <p:tag name="KSO_WM_UNIT_FILL_TYPE" val="1"/>
  <p:tag name="KSO_WM_UNIT_TEXT_FILL_FORE_SCHEMECOLOR_INDEX" val="14"/>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3"/>
  <p:tag name="KSO_WM_UNIT_ID" val="259*m_i*1_3"/>
  <p:tag name="KSO_WM_UNIT_CLEAR" val="1"/>
  <p:tag name="KSO_WM_UNIT_LAYERLEVEL" val="1_1"/>
  <p:tag name="KSO_WM_BEAUTIFY_FLAG" val="#wm#"/>
  <p:tag name="KSO_WM_DIAGRAM_GROUP_CODE" val="m1-1"/>
  <p:tag name="KSO_WM_UNIT_FILL_FORE_SCHEMECOLOR_INDEX" val="7"/>
  <p:tag name="KSO_WM_UNIT_FILL_TYPE" val="1"/>
  <p:tag name="KSO_WM_UNIT_TEXT_FILL_FORE_SCHEMECOLOR_INDEX" val="14"/>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3"/>
  <p:tag name="KSO_WM_UNIT_ID" val="259*m_i*1_3"/>
  <p:tag name="KSO_WM_UNIT_CLEAR" val="1"/>
  <p:tag name="KSO_WM_UNIT_LAYERLEVEL" val="1_1"/>
  <p:tag name="KSO_WM_BEAUTIFY_FLAG" val="#wm#"/>
  <p:tag name="KSO_WM_DIAGRAM_GROUP_CODE" val="m1-1"/>
  <p:tag name="KSO_WM_UNIT_FILL_FORE_SCHEMECOLOR_INDEX" val="7"/>
  <p:tag name="KSO_WM_UNIT_FILL_TYPE" val="1"/>
  <p:tag name="KSO_WM_UNIT_TEXT_FILL_FORE_SCHEMECOLOR_INDEX" val="14"/>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2_1"/>
  <p:tag name="KSO_WM_UNIT_ID" val="259*m_h_f*1_2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9*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9*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1_1"/>
  <p:tag name="KSO_WM_UNIT_ID" val="259*m_h_f*1_1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Lst>
</file>

<file path=ppt/theme/theme1.xml><?xml version="1.0" encoding="utf-8"?>
<a:theme xmlns:a="http://schemas.openxmlformats.org/drawingml/2006/main" name="第一PPT，www.1ppt.com">
  <a:themeElements>
    <a:clrScheme name="自定义 323">
      <a:dk1>
        <a:sysClr val="windowText" lastClr="000000"/>
      </a:dk1>
      <a:lt1>
        <a:sysClr val="window" lastClr="FFFFFF"/>
      </a:lt1>
      <a:dk2>
        <a:srgbClr val="44546A"/>
      </a:dk2>
      <a:lt2>
        <a:srgbClr val="E7E6E6"/>
      </a:lt2>
      <a:accent1>
        <a:srgbClr val="26C8D2"/>
      </a:accent1>
      <a:accent2>
        <a:srgbClr val="F84E4B"/>
      </a:accent2>
      <a:accent3>
        <a:srgbClr val="FFFFFF"/>
      </a:accent3>
      <a:accent4>
        <a:srgbClr val="26C8D2"/>
      </a:accent4>
      <a:accent5>
        <a:srgbClr val="F84E4B"/>
      </a:accent5>
      <a:accent6>
        <a:srgbClr val="FFFFFF"/>
      </a:accent6>
      <a:hlink>
        <a:srgbClr val="26C8D2"/>
      </a:hlink>
      <a:folHlink>
        <a:srgbClr val="F84E4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1107</Words>
  <Application>Microsoft Office PowerPoint</Application>
  <PresentationFormat>自定义</PresentationFormat>
  <Paragraphs>259</Paragraphs>
  <Slides>25</Slides>
  <Notes>7</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宋体</vt:lpstr>
      <vt:lpstr>微软雅黑</vt:lpstr>
      <vt:lpstr>Arial</vt:lpstr>
      <vt:lpstr>Calibri</vt:lpstr>
      <vt:lpstr>Calibri Light</vt:lpstr>
      <vt:lpstr>Cambria Math</vt:lpstr>
      <vt:lpstr>Impact</vt:lpstr>
      <vt:lpstr>Open Sans</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彩色磨砂</dc:title>
  <dc:creator/>
  <cp:keywords>第一PPT模板网：www.1ppt.com</cp:keywords>
  <cp:lastModifiedBy/>
  <cp:revision>115</cp:revision>
  <dcterms:created xsi:type="dcterms:W3CDTF">2016-10-17T14:00:00Z</dcterms:created>
  <dcterms:modified xsi:type="dcterms:W3CDTF">2018-09-09T20:44:14Z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